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Default Extension="wma" ContentType="audio/x-ms-wma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93" r:id="rId2"/>
    <p:sldId id="258" r:id="rId3"/>
    <p:sldId id="259" r:id="rId4"/>
    <p:sldId id="301" r:id="rId5"/>
    <p:sldId id="303" r:id="rId6"/>
    <p:sldId id="268" r:id="rId7"/>
    <p:sldId id="305" r:id="rId8"/>
    <p:sldId id="306" r:id="rId9"/>
    <p:sldId id="304" r:id="rId10"/>
    <p:sldId id="275" r:id="rId11"/>
    <p:sldId id="307" r:id="rId12"/>
    <p:sldId id="308" r:id="rId13"/>
    <p:sldId id="285" r:id="rId14"/>
    <p:sldId id="309" r:id="rId15"/>
    <p:sldId id="310" r:id="rId16"/>
    <p:sldId id="312" r:id="rId17"/>
    <p:sldId id="311" r:id="rId18"/>
    <p:sldId id="313" r:id="rId19"/>
    <p:sldId id="314" r:id="rId20"/>
    <p:sldId id="317" r:id="rId21"/>
    <p:sldId id="320" r:id="rId22"/>
    <p:sldId id="315" r:id="rId23"/>
    <p:sldId id="318" r:id="rId24"/>
    <p:sldId id="316" r:id="rId25"/>
    <p:sldId id="321" r:id="rId26"/>
    <p:sldId id="319" r:id="rId2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xmlns="" val="1"/>
      </p:ext>
    </p:extLst>
  </p:showPr>
  <p:clrMru>
    <a:srgbClr val="414455"/>
    <a:srgbClr val="0E90B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834" y="-102"/>
      </p:cViewPr>
      <p:guideLst>
        <p:guide orient="horz" pos="159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4" d="100"/>
        <a:sy n="184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4A947-B69F-46AB-892A-142D315848C8}" type="datetimeFigureOut">
              <a:rPr lang="zh-CN" altLang="en-US" smtClean="0"/>
              <a:pPr/>
              <a:t>2018/12/6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4BE4-6ABB-4DFC-88F2-21DB0926AD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pPr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pPr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pPr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pPr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pPr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pPr/>
              <a:t>2018/12/6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pPr/>
              <a:t>2018/12/6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pPr/>
              <a:t>2018/12/6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pPr/>
              <a:t>2018/12/6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pPr/>
              <a:t>2018/12/6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pPr/>
              <a:t>2018/12/6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</p:sldLayoutIdLst>
  <mc:AlternateContent xmlns:mc="http://schemas.openxmlformats.org/markup-compatibility/2006">
    <mc:Choice xmlns:p14="http://schemas.microsoft.com/office/powerpoint/2010/main" xmlns="" Requires="p14">
      <p:transition spd="slow" p14:dur="2000" advTm="0">
        <p14:vortex dir="r"/>
      </p:transition>
    </mc:Choice>
    <mc:Fallback>
      <p:transition spd="slow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microsoft.com/office/2007/relationships/media" Target="../media/media1.wma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artisticTexturize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>
            <a:off x="1319781" y="-956642"/>
            <a:ext cx="12100101" cy="886130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73 w 10000"/>
              <a:gd name="connsiteY0-2" fmla="*/ 7251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73 w 10000"/>
              <a:gd name="connsiteY4-10" fmla="*/ 7251 h 10000"/>
              <a:gd name="connsiteX0-11" fmla="*/ 73 w 11072"/>
              <a:gd name="connsiteY0-12" fmla="*/ 19226 h 21975"/>
              <a:gd name="connsiteX1-13" fmla="*/ 11072 w 11072"/>
              <a:gd name="connsiteY1-14" fmla="*/ 0 h 21975"/>
              <a:gd name="connsiteX2-15" fmla="*/ 10000 w 11072"/>
              <a:gd name="connsiteY2-16" fmla="*/ 21975 h 21975"/>
              <a:gd name="connsiteX3-17" fmla="*/ 0 w 11072"/>
              <a:gd name="connsiteY3-18" fmla="*/ 21975 h 21975"/>
              <a:gd name="connsiteX4-19" fmla="*/ 73 w 11072"/>
              <a:gd name="connsiteY4-20" fmla="*/ 19226 h 219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072" h="21975">
                <a:moveTo>
                  <a:pt x="73" y="19226"/>
                </a:moveTo>
                <a:lnTo>
                  <a:pt x="11072" y="0"/>
                </a:lnTo>
                <a:cubicBezTo>
                  <a:pt x="10715" y="7325"/>
                  <a:pt x="10357" y="14650"/>
                  <a:pt x="10000" y="21975"/>
                </a:cubicBezTo>
                <a:lnTo>
                  <a:pt x="0" y="21975"/>
                </a:lnTo>
                <a:cubicBezTo>
                  <a:pt x="24" y="21059"/>
                  <a:pt x="49" y="20142"/>
                  <a:pt x="73" y="19226"/>
                </a:cubicBezTo>
                <a:close/>
              </a:path>
            </a:pathLst>
          </a:cu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47738" y="1034467"/>
            <a:ext cx="7270340" cy="1087414"/>
          </a:xfrm>
          <a:prstGeom prst="rect">
            <a:avLst/>
          </a:prstGeom>
        </p:spPr>
        <p:txBody>
          <a:bodyPr wrap="square" lIns="68580" tIns="34290" rIns="68580" bIns="3429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5000" b="1" dirty="0" smtClean="0"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燃料电池发动机强检要求</a:t>
            </a:r>
            <a:endParaRPr lang="zh-CN" sz="5000" b="1" dirty="0">
              <a:solidFill>
                <a:schemeClr val="bg1"/>
              </a:solidFill>
              <a:effectLst>
                <a:outerShdw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1960" y="76040"/>
            <a:ext cx="504056" cy="4320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0" rIns="91422" bIns="45710" spcCol="0" rtlCol="0" anchor="ctr"/>
          <a:lstStyle/>
          <a:p>
            <a:pPr algn="ctr"/>
            <a:endParaRPr lang="zh-CN" altLang="en-US">
              <a:solidFill>
                <a:srgbClr val="0067B4"/>
              </a:solidFill>
            </a:endParaRPr>
          </a:p>
        </p:txBody>
      </p:sp>
      <p:grpSp>
        <p:nvGrpSpPr>
          <p:cNvPr id="12" name="Group 100"/>
          <p:cNvGrpSpPr/>
          <p:nvPr/>
        </p:nvGrpSpPr>
        <p:grpSpPr>
          <a:xfrm>
            <a:off x="6202185" y="4598212"/>
            <a:ext cx="2335292" cy="438267"/>
            <a:chOff x="5486400" y="1428750"/>
            <a:chExt cx="2819401" cy="529120"/>
          </a:xfrm>
        </p:grpSpPr>
        <p:grpSp>
          <p:nvGrpSpPr>
            <p:cNvPr id="13" name="Group 96"/>
            <p:cNvGrpSpPr/>
            <p:nvPr/>
          </p:nvGrpSpPr>
          <p:grpSpPr>
            <a:xfrm>
              <a:off x="5486400" y="1428750"/>
              <a:ext cx="529120" cy="529120"/>
              <a:chOff x="5486400" y="1352550"/>
              <a:chExt cx="529120" cy="529120"/>
            </a:xfrm>
          </p:grpSpPr>
          <p:sp>
            <p:nvSpPr>
              <p:cNvPr id="34" name="Oval 84"/>
              <p:cNvSpPr/>
              <p:nvPr/>
            </p:nvSpPr>
            <p:spPr>
              <a:xfrm>
                <a:off x="5486400" y="1352550"/>
                <a:ext cx="529120" cy="529120"/>
              </a:xfrm>
              <a:prstGeom prst="ellipse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5" name="Freeform 15"/>
              <p:cNvSpPr>
                <a:spLocks noEditPoints="1"/>
              </p:cNvSpPr>
              <p:nvPr/>
            </p:nvSpPr>
            <p:spPr bwMode="auto">
              <a:xfrm>
                <a:off x="5614089" y="1480180"/>
                <a:ext cx="275220" cy="274904"/>
              </a:xfrm>
              <a:custGeom>
                <a:avLst/>
                <a:gdLst>
                  <a:gd name="T0" fmla="*/ 183 w 371"/>
                  <a:gd name="T1" fmla="*/ 1 h 370"/>
                  <a:gd name="T2" fmla="*/ 2 w 371"/>
                  <a:gd name="T3" fmla="*/ 187 h 370"/>
                  <a:gd name="T4" fmla="*/ 188 w 371"/>
                  <a:gd name="T5" fmla="*/ 369 h 370"/>
                  <a:gd name="T6" fmla="*/ 370 w 371"/>
                  <a:gd name="T7" fmla="*/ 182 h 370"/>
                  <a:gd name="T8" fmla="*/ 183 w 371"/>
                  <a:gd name="T9" fmla="*/ 1 h 370"/>
                  <a:gd name="T10" fmla="*/ 184 w 371"/>
                  <a:gd name="T11" fmla="*/ 25 h 370"/>
                  <a:gd name="T12" fmla="*/ 260 w 371"/>
                  <a:gd name="T13" fmla="*/ 43 h 370"/>
                  <a:gd name="T14" fmla="*/ 235 w 371"/>
                  <a:gd name="T15" fmla="*/ 84 h 370"/>
                  <a:gd name="T16" fmla="*/ 186 w 371"/>
                  <a:gd name="T17" fmla="*/ 73 h 370"/>
                  <a:gd name="T18" fmla="*/ 137 w 371"/>
                  <a:gd name="T19" fmla="*/ 84 h 370"/>
                  <a:gd name="T20" fmla="*/ 112 w 371"/>
                  <a:gd name="T21" fmla="*/ 43 h 370"/>
                  <a:gd name="T22" fmla="*/ 184 w 371"/>
                  <a:gd name="T23" fmla="*/ 25 h 370"/>
                  <a:gd name="T24" fmla="*/ 85 w 371"/>
                  <a:gd name="T25" fmla="*/ 234 h 370"/>
                  <a:gd name="T26" fmla="*/ 44 w 371"/>
                  <a:gd name="T27" fmla="*/ 259 h 370"/>
                  <a:gd name="T28" fmla="*/ 26 w 371"/>
                  <a:gd name="T29" fmla="*/ 187 h 370"/>
                  <a:gd name="T30" fmla="*/ 44 w 371"/>
                  <a:gd name="T31" fmla="*/ 111 h 370"/>
                  <a:gd name="T32" fmla="*/ 85 w 371"/>
                  <a:gd name="T33" fmla="*/ 136 h 370"/>
                  <a:gd name="T34" fmla="*/ 74 w 371"/>
                  <a:gd name="T35" fmla="*/ 185 h 370"/>
                  <a:gd name="T36" fmla="*/ 85 w 371"/>
                  <a:gd name="T37" fmla="*/ 234 h 370"/>
                  <a:gd name="T38" fmla="*/ 188 w 371"/>
                  <a:gd name="T39" fmla="*/ 345 h 370"/>
                  <a:gd name="T40" fmla="*/ 112 w 371"/>
                  <a:gd name="T41" fmla="*/ 327 h 370"/>
                  <a:gd name="T42" fmla="*/ 137 w 371"/>
                  <a:gd name="T43" fmla="*/ 286 h 370"/>
                  <a:gd name="T44" fmla="*/ 186 w 371"/>
                  <a:gd name="T45" fmla="*/ 297 h 370"/>
                  <a:gd name="T46" fmla="*/ 235 w 371"/>
                  <a:gd name="T47" fmla="*/ 286 h 370"/>
                  <a:gd name="T48" fmla="*/ 260 w 371"/>
                  <a:gd name="T49" fmla="*/ 327 h 370"/>
                  <a:gd name="T50" fmla="*/ 188 w 371"/>
                  <a:gd name="T51" fmla="*/ 345 h 370"/>
                  <a:gd name="T52" fmla="*/ 186 w 371"/>
                  <a:gd name="T53" fmla="*/ 273 h 370"/>
                  <a:gd name="T54" fmla="*/ 98 w 371"/>
                  <a:gd name="T55" fmla="*/ 185 h 370"/>
                  <a:gd name="T56" fmla="*/ 186 w 371"/>
                  <a:gd name="T57" fmla="*/ 97 h 370"/>
                  <a:gd name="T58" fmla="*/ 274 w 371"/>
                  <a:gd name="T59" fmla="*/ 185 h 370"/>
                  <a:gd name="T60" fmla="*/ 186 w 371"/>
                  <a:gd name="T61" fmla="*/ 273 h 370"/>
                  <a:gd name="T62" fmla="*/ 286 w 371"/>
                  <a:gd name="T63" fmla="*/ 234 h 370"/>
                  <a:gd name="T64" fmla="*/ 298 w 371"/>
                  <a:gd name="T65" fmla="*/ 185 h 370"/>
                  <a:gd name="T66" fmla="*/ 286 w 371"/>
                  <a:gd name="T67" fmla="*/ 136 h 370"/>
                  <a:gd name="T68" fmla="*/ 328 w 371"/>
                  <a:gd name="T69" fmla="*/ 111 h 370"/>
                  <a:gd name="T70" fmla="*/ 346 w 371"/>
                  <a:gd name="T71" fmla="*/ 183 h 370"/>
                  <a:gd name="T72" fmla="*/ 328 w 371"/>
                  <a:gd name="T73" fmla="*/ 259 h 370"/>
                  <a:gd name="T74" fmla="*/ 286 w 371"/>
                  <a:gd name="T75" fmla="*/ 234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71" h="370">
                    <a:moveTo>
                      <a:pt x="183" y="1"/>
                    </a:moveTo>
                    <a:cubicBezTo>
                      <a:pt x="82" y="2"/>
                      <a:pt x="0" y="86"/>
                      <a:pt x="2" y="187"/>
                    </a:cubicBezTo>
                    <a:cubicBezTo>
                      <a:pt x="3" y="289"/>
                      <a:pt x="87" y="370"/>
                      <a:pt x="188" y="369"/>
                    </a:cubicBezTo>
                    <a:cubicBezTo>
                      <a:pt x="290" y="368"/>
                      <a:pt x="371" y="284"/>
                      <a:pt x="370" y="182"/>
                    </a:cubicBezTo>
                    <a:cubicBezTo>
                      <a:pt x="368" y="81"/>
                      <a:pt x="285" y="0"/>
                      <a:pt x="183" y="1"/>
                    </a:cubicBezTo>
                    <a:close/>
                    <a:moveTo>
                      <a:pt x="184" y="25"/>
                    </a:moveTo>
                    <a:cubicBezTo>
                      <a:pt x="211" y="25"/>
                      <a:pt x="237" y="31"/>
                      <a:pt x="260" y="43"/>
                    </a:cubicBezTo>
                    <a:cubicBezTo>
                      <a:pt x="235" y="84"/>
                      <a:pt x="235" y="84"/>
                      <a:pt x="235" y="84"/>
                    </a:cubicBezTo>
                    <a:cubicBezTo>
                      <a:pt x="220" y="77"/>
                      <a:pt x="203" y="73"/>
                      <a:pt x="186" y="73"/>
                    </a:cubicBezTo>
                    <a:cubicBezTo>
                      <a:pt x="168" y="73"/>
                      <a:pt x="151" y="77"/>
                      <a:pt x="137" y="84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33" y="32"/>
                      <a:pt x="158" y="25"/>
                      <a:pt x="184" y="25"/>
                    </a:cubicBezTo>
                    <a:close/>
                    <a:moveTo>
                      <a:pt x="85" y="234"/>
                    </a:moveTo>
                    <a:cubicBezTo>
                      <a:pt x="44" y="259"/>
                      <a:pt x="44" y="259"/>
                      <a:pt x="44" y="259"/>
                    </a:cubicBezTo>
                    <a:cubicBezTo>
                      <a:pt x="33" y="237"/>
                      <a:pt x="26" y="213"/>
                      <a:pt x="26" y="187"/>
                    </a:cubicBezTo>
                    <a:cubicBezTo>
                      <a:pt x="25" y="160"/>
                      <a:pt x="32" y="134"/>
                      <a:pt x="44" y="111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78" y="151"/>
                      <a:pt x="74" y="167"/>
                      <a:pt x="74" y="185"/>
                    </a:cubicBezTo>
                    <a:cubicBezTo>
                      <a:pt x="74" y="203"/>
                      <a:pt x="78" y="219"/>
                      <a:pt x="85" y="234"/>
                    </a:cubicBezTo>
                    <a:close/>
                    <a:moveTo>
                      <a:pt x="188" y="345"/>
                    </a:moveTo>
                    <a:cubicBezTo>
                      <a:pt x="161" y="345"/>
                      <a:pt x="135" y="339"/>
                      <a:pt x="112" y="327"/>
                    </a:cubicBezTo>
                    <a:cubicBezTo>
                      <a:pt x="137" y="286"/>
                      <a:pt x="137" y="286"/>
                      <a:pt x="137" y="286"/>
                    </a:cubicBezTo>
                    <a:cubicBezTo>
                      <a:pt x="151" y="293"/>
                      <a:pt x="168" y="297"/>
                      <a:pt x="186" y="297"/>
                    </a:cubicBezTo>
                    <a:cubicBezTo>
                      <a:pt x="203" y="297"/>
                      <a:pt x="220" y="293"/>
                      <a:pt x="235" y="286"/>
                    </a:cubicBezTo>
                    <a:cubicBezTo>
                      <a:pt x="260" y="327"/>
                      <a:pt x="260" y="327"/>
                      <a:pt x="260" y="327"/>
                    </a:cubicBezTo>
                    <a:cubicBezTo>
                      <a:pt x="238" y="338"/>
                      <a:pt x="214" y="345"/>
                      <a:pt x="188" y="345"/>
                    </a:cubicBezTo>
                    <a:close/>
                    <a:moveTo>
                      <a:pt x="186" y="273"/>
                    </a:moveTo>
                    <a:cubicBezTo>
                      <a:pt x="137" y="273"/>
                      <a:pt x="98" y="233"/>
                      <a:pt x="98" y="185"/>
                    </a:cubicBezTo>
                    <a:cubicBezTo>
                      <a:pt x="98" y="136"/>
                      <a:pt x="137" y="97"/>
                      <a:pt x="186" y="97"/>
                    </a:cubicBezTo>
                    <a:cubicBezTo>
                      <a:pt x="234" y="97"/>
                      <a:pt x="274" y="136"/>
                      <a:pt x="274" y="185"/>
                    </a:cubicBezTo>
                    <a:cubicBezTo>
                      <a:pt x="274" y="233"/>
                      <a:pt x="234" y="273"/>
                      <a:pt x="186" y="273"/>
                    </a:cubicBezTo>
                    <a:close/>
                    <a:moveTo>
                      <a:pt x="286" y="234"/>
                    </a:moveTo>
                    <a:cubicBezTo>
                      <a:pt x="294" y="219"/>
                      <a:pt x="298" y="203"/>
                      <a:pt x="298" y="185"/>
                    </a:cubicBezTo>
                    <a:cubicBezTo>
                      <a:pt x="298" y="167"/>
                      <a:pt x="294" y="151"/>
                      <a:pt x="286" y="136"/>
                    </a:cubicBezTo>
                    <a:cubicBezTo>
                      <a:pt x="328" y="111"/>
                      <a:pt x="328" y="111"/>
                      <a:pt x="328" y="111"/>
                    </a:cubicBezTo>
                    <a:cubicBezTo>
                      <a:pt x="339" y="133"/>
                      <a:pt x="345" y="157"/>
                      <a:pt x="346" y="183"/>
                    </a:cubicBezTo>
                    <a:cubicBezTo>
                      <a:pt x="346" y="210"/>
                      <a:pt x="340" y="236"/>
                      <a:pt x="328" y="259"/>
                    </a:cubicBezTo>
                    <a:lnTo>
                      <a:pt x="286" y="23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725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Group 99"/>
            <p:cNvGrpSpPr/>
            <p:nvPr/>
          </p:nvGrpSpPr>
          <p:grpSpPr>
            <a:xfrm>
              <a:off x="7776681" y="1428750"/>
              <a:ext cx="529120" cy="529120"/>
              <a:chOff x="7848600" y="1352550"/>
              <a:chExt cx="529120" cy="529120"/>
            </a:xfrm>
          </p:grpSpPr>
          <p:sp>
            <p:nvSpPr>
              <p:cNvPr id="29" name="Oval 87"/>
              <p:cNvSpPr/>
              <p:nvPr/>
            </p:nvSpPr>
            <p:spPr>
              <a:xfrm>
                <a:off x="7848600" y="1352550"/>
                <a:ext cx="529120" cy="529120"/>
              </a:xfrm>
              <a:prstGeom prst="ellipse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chemeClr val="tx2"/>
                  </a:solidFill>
                  <a:latin typeface="微软雅黑" panose="020B0503020204020204" pitchFamily="34" charset="-122"/>
                </a:endParaRPr>
              </a:p>
            </p:txBody>
          </p:sp>
          <p:grpSp>
            <p:nvGrpSpPr>
              <p:cNvPr id="30" name="Group 55"/>
              <p:cNvGrpSpPr/>
              <p:nvPr/>
            </p:nvGrpSpPr>
            <p:grpSpPr>
              <a:xfrm>
                <a:off x="7974720" y="1498360"/>
                <a:ext cx="266836" cy="224488"/>
                <a:chOff x="4172623" y="2221990"/>
                <a:chExt cx="366676" cy="308484"/>
              </a:xfrm>
              <a:solidFill>
                <a:sysClr val="window" lastClr="FFFFFF"/>
              </a:solidFill>
            </p:grpSpPr>
            <p:sp>
              <p:nvSpPr>
                <p:cNvPr id="31" name="AutoShape 120"/>
                <p:cNvSpPr/>
                <p:nvPr/>
              </p:nvSpPr>
              <p:spPr bwMode="auto">
                <a:xfrm>
                  <a:off x="4264604" y="2302084"/>
                  <a:ext cx="182712" cy="18271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48" y="16070"/>
                      </a:moveTo>
                      <a:cubicBezTo>
                        <a:pt x="14037" y="19468"/>
                        <a:pt x="8925" y="19859"/>
                        <a:pt x="5529" y="16948"/>
                      </a:cubicBezTo>
                      <a:cubicBezTo>
                        <a:pt x="2130" y="14038"/>
                        <a:pt x="1740" y="8924"/>
                        <a:pt x="4651" y="5527"/>
                      </a:cubicBezTo>
                      <a:cubicBezTo>
                        <a:pt x="7559" y="2131"/>
                        <a:pt x="12674" y="1740"/>
                        <a:pt x="16070" y="4650"/>
                      </a:cubicBezTo>
                      <a:cubicBezTo>
                        <a:pt x="19466" y="7560"/>
                        <a:pt x="19859" y="12673"/>
                        <a:pt x="16948" y="16070"/>
                      </a:cubicBezTo>
                      <a:moveTo>
                        <a:pt x="10800" y="0"/>
                      </a:moveTo>
                      <a:cubicBezTo>
                        <a:pt x="4833" y="0"/>
                        <a:pt x="0" y="4834"/>
                        <a:pt x="0" y="10800"/>
                      </a:cubicBezTo>
                      <a:cubicBezTo>
                        <a:pt x="0" y="16765"/>
                        <a:pt x="4833" y="21599"/>
                        <a:pt x="10800" y="21599"/>
                      </a:cubicBezTo>
                      <a:cubicBezTo>
                        <a:pt x="16764" y="21599"/>
                        <a:pt x="21600" y="16765"/>
                        <a:pt x="21600" y="10800"/>
                      </a:cubicBezTo>
                      <a:cubicBezTo>
                        <a:pt x="21600" y="483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defTabSz="45656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0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2" name="AutoShape 121"/>
                <p:cNvSpPr/>
                <p:nvPr/>
              </p:nvSpPr>
              <p:spPr bwMode="auto">
                <a:xfrm>
                  <a:off x="4310283" y="2347762"/>
                  <a:ext cx="51310" cy="5131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200" y="0"/>
                      </a:moveTo>
                      <a:cubicBezTo>
                        <a:pt x="8596" y="0"/>
                        <a:pt x="0" y="8596"/>
                        <a:pt x="0" y="19195"/>
                      </a:cubicBezTo>
                      <a:lnTo>
                        <a:pt x="0" y="19199"/>
                      </a:lnTo>
                      <a:cubicBezTo>
                        <a:pt x="0" y="20524"/>
                        <a:pt x="1068" y="21599"/>
                        <a:pt x="2400" y="21599"/>
                      </a:cubicBezTo>
                      <a:cubicBezTo>
                        <a:pt x="3721" y="21599"/>
                        <a:pt x="4800" y="20524"/>
                        <a:pt x="4800" y="19199"/>
                      </a:cubicBezTo>
                      <a:lnTo>
                        <a:pt x="4800" y="19195"/>
                      </a:lnTo>
                      <a:cubicBezTo>
                        <a:pt x="4800" y="11247"/>
                        <a:pt x="11240" y="4799"/>
                        <a:pt x="19200" y="4799"/>
                      </a:cubicBezTo>
                      <a:cubicBezTo>
                        <a:pt x="20521" y="4799"/>
                        <a:pt x="21600" y="3724"/>
                        <a:pt x="21600" y="2399"/>
                      </a:cubicBezTo>
                      <a:cubicBezTo>
                        <a:pt x="21600" y="1075"/>
                        <a:pt x="20521" y="0"/>
                        <a:pt x="192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defTabSz="45656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0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3" name="AutoShape 122"/>
                <p:cNvSpPr/>
                <p:nvPr/>
              </p:nvSpPr>
              <p:spPr bwMode="auto">
                <a:xfrm>
                  <a:off x="4172623" y="2221990"/>
                  <a:ext cx="366676" cy="30848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9199"/>
                      </a:moveTo>
                      <a:cubicBezTo>
                        <a:pt x="20249" y="19642"/>
                        <a:pt x="19948" y="19999"/>
                        <a:pt x="19575" y="19999"/>
                      </a:cubicBezTo>
                      <a:lnTo>
                        <a:pt x="2024" y="19999"/>
                      </a:lnTo>
                      <a:cubicBezTo>
                        <a:pt x="1651" y="19999"/>
                        <a:pt x="1349" y="19642"/>
                        <a:pt x="1349" y="19199"/>
                      </a:cubicBezTo>
                      <a:lnTo>
                        <a:pt x="1349" y="7200"/>
                      </a:lnTo>
                      <a:cubicBezTo>
                        <a:pt x="1349" y="6809"/>
                        <a:pt x="1588" y="6475"/>
                        <a:pt x="1914" y="6411"/>
                      </a:cubicBezTo>
                      <a:lnTo>
                        <a:pt x="5588" y="5684"/>
                      </a:lnTo>
                      <a:lnTo>
                        <a:pt x="6797" y="2103"/>
                      </a:lnTo>
                      <a:cubicBezTo>
                        <a:pt x="6900" y="1799"/>
                        <a:pt x="7148" y="1600"/>
                        <a:pt x="7424" y="1600"/>
                      </a:cubicBezTo>
                      <a:lnTo>
                        <a:pt x="14174" y="1600"/>
                      </a:lnTo>
                      <a:cubicBezTo>
                        <a:pt x="14450" y="1600"/>
                        <a:pt x="14698" y="1799"/>
                        <a:pt x="14801" y="2103"/>
                      </a:cubicBezTo>
                      <a:lnTo>
                        <a:pt x="16010" y="5684"/>
                      </a:lnTo>
                      <a:lnTo>
                        <a:pt x="19685" y="6411"/>
                      </a:lnTo>
                      <a:cubicBezTo>
                        <a:pt x="20011" y="6475"/>
                        <a:pt x="20249" y="6809"/>
                        <a:pt x="20249" y="7200"/>
                      </a:cubicBezTo>
                      <a:cubicBezTo>
                        <a:pt x="20249" y="7200"/>
                        <a:pt x="20249" y="19199"/>
                        <a:pt x="20249" y="19199"/>
                      </a:cubicBezTo>
                      <a:close/>
                      <a:moveTo>
                        <a:pt x="19907" y="4832"/>
                      </a:moveTo>
                      <a:lnTo>
                        <a:pt x="16981" y="4254"/>
                      </a:lnTo>
                      <a:lnTo>
                        <a:pt x="16054" y="1507"/>
                      </a:lnTo>
                      <a:cubicBezTo>
                        <a:pt x="15745" y="591"/>
                        <a:pt x="15006" y="0"/>
                        <a:pt x="14174" y="0"/>
                      </a:cubicBezTo>
                      <a:lnTo>
                        <a:pt x="7424" y="0"/>
                      </a:lnTo>
                      <a:cubicBezTo>
                        <a:pt x="6593" y="0"/>
                        <a:pt x="5854" y="591"/>
                        <a:pt x="5543" y="1509"/>
                      </a:cubicBezTo>
                      <a:lnTo>
                        <a:pt x="4618" y="4254"/>
                      </a:lnTo>
                      <a:lnTo>
                        <a:pt x="1692" y="4832"/>
                      </a:lnTo>
                      <a:cubicBezTo>
                        <a:pt x="711" y="5025"/>
                        <a:pt x="0" y="6020"/>
                        <a:pt x="0" y="7200"/>
                      </a:cubicBezTo>
                      <a:lnTo>
                        <a:pt x="0" y="19199"/>
                      </a:lnTo>
                      <a:cubicBezTo>
                        <a:pt x="0" y="20523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600" y="20523"/>
                        <a:pt x="21600" y="19199"/>
                      </a:cubicBezTo>
                      <a:lnTo>
                        <a:pt x="21600" y="7200"/>
                      </a:lnTo>
                      <a:cubicBezTo>
                        <a:pt x="21600" y="6020"/>
                        <a:pt x="20888" y="5025"/>
                        <a:pt x="19907" y="483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defTabSz="45656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0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5" name="Group 97"/>
            <p:cNvGrpSpPr/>
            <p:nvPr/>
          </p:nvGrpSpPr>
          <p:grpSpPr>
            <a:xfrm>
              <a:off x="6248400" y="1428750"/>
              <a:ext cx="529120" cy="529120"/>
              <a:chOff x="6248400" y="1352550"/>
              <a:chExt cx="529120" cy="529120"/>
            </a:xfrm>
          </p:grpSpPr>
          <p:sp>
            <p:nvSpPr>
              <p:cNvPr id="27" name="Oval 85"/>
              <p:cNvSpPr/>
              <p:nvPr/>
            </p:nvSpPr>
            <p:spPr>
              <a:xfrm>
                <a:off x="6248400" y="1352550"/>
                <a:ext cx="529120" cy="529120"/>
              </a:xfrm>
              <a:prstGeom prst="ellipse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8" name="AutoShape 112"/>
              <p:cNvSpPr/>
              <p:nvPr/>
            </p:nvSpPr>
            <p:spPr bwMode="auto">
              <a:xfrm>
                <a:off x="6374435" y="1478670"/>
                <a:ext cx="266380" cy="266836"/>
              </a:xfrm>
              <a:custGeom>
                <a:avLst/>
                <a:gdLst>
                  <a:gd name="T0" fmla="*/ 10510 w 21020"/>
                  <a:gd name="T1" fmla="*/ 10800 h 21600"/>
                  <a:gd name="T2" fmla="*/ 10510 w 21020"/>
                  <a:gd name="T3" fmla="*/ 10800 h 21600"/>
                  <a:gd name="T4" fmla="*/ 10510 w 21020"/>
                  <a:gd name="T5" fmla="*/ 10800 h 21600"/>
                  <a:gd name="T6" fmla="*/ 10510 w 2102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020" h="21600">
                    <a:moveTo>
                      <a:pt x="18846" y="7946"/>
                    </a:moveTo>
                    <a:lnTo>
                      <a:pt x="17740" y="9091"/>
                    </a:lnTo>
                    <a:cubicBezTo>
                      <a:pt x="17740" y="8939"/>
                      <a:pt x="17758" y="8792"/>
                      <a:pt x="17744" y="8636"/>
                    </a:cubicBezTo>
                    <a:cubicBezTo>
                      <a:pt x="17629" y="7331"/>
                      <a:pt x="17036" y="6068"/>
                      <a:pt x="16074" y="5080"/>
                    </a:cubicBezTo>
                    <a:cubicBezTo>
                      <a:pt x="15004" y="3980"/>
                      <a:pt x="13585" y="3348"/>
                      <a:pt x="12180" y="3345"/>
                    </a:cubicBezTo>
                    <a:lnTo>
                      <a:pt x="13268" y="2218"/>
                    </a:lnTo>
                    <a:cubicBezTo>
                      <a:pt x="13812" y="1659"/>
                      <a:pt x="14572" y="1350"/>
                      <a:pt x="15403" y="1350"/>
                    </a:cubicBezTo>
                    <a:cubicBezTo>
                      <a:pt x="16460" y="1350"/>
                      <a:pt x="17546" y="1840"/>
                      <a:pt x="18381" y="2696"/>
                    </a:cubicBezTo>
                    <a:cubicBezTo>
                      <a:pt x="19165" y="3500"/>
                      <a:pt x="19631" y="4499"/>
                      <a:pt x="19698" y="5510"/>
                    </a:cubicBezTo>
                    <a:cubicBezTo>
                      <a:pt x="19760" y="6453"/>
                      <a:pt x="19457" y="7317"/>
                      <a:pt x="18846" y="7946"/>
                    </a:cubicBezTo>
                    <a:moveTo>
                      <a:pt x="5828" y="19329"/>
                    </a:moveTo>
                    <a:cubicBezTo>
                      <a:pt x="5813" y="18424"/>
                      <a:pt x="5454" y="17481"/>
                      <a:pt x="4730" y="16739"/>
                    </a:cubicBezTo>
                    <a:cubicBezTo>
                      <a:pt x="4046" y="16034"/>
                      <a:pt x="3150" y="15628"/>
                      <a:pt x="2257" y="15592"/>
                    </a:cubicBezTo>
                    <a:lnTo>
                      <a:pt x="2911" y="13157"/>
                    </a:lnTo>
                    <a:cubicBezTo>
                      <a:pt x="2959" y="12995"/>
                      <a:pt x="3052" y="12835"/>
                      <a:pt x="3168" y="12695"/>
                    </a:cubicBezTo>
                    <a:cubicBezTo>
                      <a:pt x="4485" y="11726"/>
                      <a:pt x="6512" y="12012"/>
                      <a:pt x="7920" y="13460"/>
                    </a:cubicBezTo>
                    <a:cubicBezTo>
                      <a:pt x="9409" y="14990"/>
                      <a:pt x="9639" y="17230"/>
                      <a:pt x="8492" y="18568"/>
                    </a:cubicBezTo>
                    <a:cubicBezTo>
                      <a:pt x="8416" y="18609"/>
                      <a:pt x="8339" y="18648"/>
                      <a:pt x="8256" y="18675"/>
                    </a:cubicBezTo>
                    <a:cubicBezTo>
                      <a:pt x="8256" y="18675"/>
                      <a:pt x="5828" y="19329"/>
                      <a:pt x="5828" y="19329"/>
                    </a:cubicBezTo>
                    <a:close/>
                    <a:moveTo>
                      <a:pt x="2737" y="20164"/>
                    </a:moveTo>
                    <a:cubicBezTo>
                      <a:pt x="2665" y="20181"/>
                      <a:pt x="2443" y="20239"/>
                      <a:pt x="2291" y="20249"/>
                    </a:cubicBezTo>
                    <a:cubicBezTo>
                      <a:pt x="1751" y="20244"/>
                      <a:pt x="1313" y="19792"/>
                      <a:pt x="1313" y="19237"/>
                    </a:cubicBezTo>
                    <a:cubicBezTo>
                      <a:pt x="1321" y="19124"/>
                      <a:pt x="1365" y="18929"/>
                      <a:pt x="1380" y="18857"/>
                    </a:cubicBezTo>
                    <a:lnTo>
                      <a:pt x="2071" y="16283"/>
                    </a:lnTo>
                    <a:cubicBezTo>
                      <a:pt x="2822" y="16261"/>
                      <a:pt x="3630" y="16562"/>
                      <a:pt x="4265" y="17215"/>
                    </a:cubicBezTo>
                    <a:cubicBezTo>
                      <a:pt x="4911" y="17878"/>
                      <a:pt x="5214" y="18725"/>
                      <a:pt x="5181" y="19504"/>
                    </a:cubicBezTo>
                    <a:cubicBezTo>
                      <a:pt x="5181" y="19504"/>
                      <a:pt x="2737" y="20164"/>
                      <a:pt x="2737" y="20164"/>
                    </a:cubicBezTo>
                    <a:close/>
                    <a:moveTo>
                      <a:pt x="6888" y="11179"/>
                    </a:moveTo>
                    <a:cubicBezTo>
                      <a:pt x="6280" y="10927"/>
                      <a:pt x="5642" y="10783"/>
                      <a:pt x="5004" y="10774"/>
                    </a:cubicBezTo>
                    <a:lnTo>
                      <a:pt x="10063" y="5536"/>
                    </a:lnTo>
                    <a:cubicBezTo>
                      <a:pt x="10838" y="4759"/>
                      <a:pt x="11966" y="4536"/>
                      <a:pt x="13077" y="4819"/>
                    </a:cubicBezTo>
                    <a:cubicBezTo>
                      <a:pt x="13077" y="4819"/>
                      <a:pt x="6888" y="11179"/>
                      <a:pt x="6888" y="11179"/>
                    </a:cubicBezTo>
                    <a:close/>
                    <a:moveTo>
                      <a:pt x="9717" y="13672"/>
                    </a:moveTo>
                    <a:cubicBezTo>
                      <a:pt x="9473" y="13258"/>
                      <a:pt x="9194" y="12859"/>
                      <a:pt x="8848" y="12505"/>
                    </a:cubicBezTo>
                    <a:cubicBezTo>
                      <a:pt x="8447" y="12093"/>
                      <a:pt x="7986" y="11770"/>
                      <a:pt x="7507" y="11498"/>
                    </a:cubicBezTo>
                    <a:lnTo>
                      <a:pt x="13767" y="5064"/>
                    </a:lnTo>
                    <a:cubicBezTo>
                      <a:pt x="14259" y="5288"/>
                      <a:pt x="14729" y="5607"/>
                      <a:pt x="15145" y="6035"/>
                    </a:cubicBezTo>
                    <a:cubicBezTo>
                      <a:pt x="15500" y="6398"/>
                      <a:pt x="15775" y="6806"/>
                      <a:pt x="15987" y="7229"/>
                    </a:cubicBezTo>
                    <a:cubicBezTo>
                      <a:pt x="15987" y="7229"/>
                      <a:pt x="9717" y="13672"/>
                      <a:pt x="9717" y="13672"/>
                    </a:cubicBezTo>
                    <a:close/>
                    <a:moveTo>
                      <a:pt x="10519" y="16061"/>
                    </a:moveTo>
                    <a:cubicBezTo>
                      <a:pt x="10465" y="15452"/>
                      <a:pt x="10298" y="14854"/>
                      <a:pt x="10047" y="14288"/>
                    </a:cubicBezTo>
                    <a:lnTo>
                      <a:pt x="16257" y="7906"/>
                    </a:lnTo>
                    <a:cubicBezTo>
                      <a:pt x="16637" y="9140"/>
                      <a:pt x="16442" y="10429"/>
                      <a:pt x="15610" y="11284"/>
                    </a:cubicBezTo>
                    <a:cubicBezTo>
                      <a:pt x="15604" y="11290"/>
                      <a:pt x="15598" y="11293"/>
                      <a:pt x="15593" y="11298"/>
                    </a:cubicBezTo>
                    <a:lnTo>
                      <a:pt x="15602" y="11306"/>
                    </a:lnTo>
                    <a:lnTo>
                      <a:pt x="10525" y="16565"/>
                    </a:lnTo>
                    <a:cubicBezTo>
                      <a:pt x="10527" y="16397"/>
                      <a:pt x="10534" y="16232"/>
                      <a:pt x="10519" y="16061"/>
                    </a:cubicBezTo>
                    <a:moveTo>
                      <a:pt x="19308" y="1741"/>
                    </a:moveTo>
                    <a:cubicBezTo>
                      <a:pt x="18228" y="632"/>
                      <a:pt x="16805" y="0"/>
                      <a:pt x="15403" y="0"/>
                    </a:cubicBezTo>
                    <a:cubicBezTo>
                      <a:pt x="14220" y="0"/>
                      <a:pt x="13131" y="450"/>
                      <a:pt x="12335" y="1266"/>
                    </a:cubicBezTo>
                    <a:lnTo>
                      <a:pt x="9138" y="4577"/>
                    </a:lnTo>
                    <a:cubicBezTo>
                      <a:pt x="9129" y="4585"/>
                      <a:pt x="9118" y="4592"/>
                      <a:pt x="9108" y="4602"/>
                    </a:cubicBezTo>
                    <a:cubicBezTo>
                      <a:pt x="9103" y="4608"/>
                      <a:pt x="9100" y="4614"/>
                      <a:pt x="9095" y="4620"/>
                    </a:cubicBezTo>
                    <a:lnTo>
                      <a:pt x="9096" y="4621"/>
                    </a:lnTo>
                    <a:lnTo>
                      <a:pt x="2310" y="11647"/>
                    </a:lnTo>
                    <a:cubicBezTo>
                      <a:pt x="1998" y="11966"/>
                      <a:pt x="1771" y="12364"/>
                      <a:pt x="1645" y="12797"/>
                    </a:cubicBezTo>
                    <a:lnTo>
                      <a:pt x="102" y="18541"/>
                    </a:lnTo>
                    <a:cubicBezTo>
                      <a:pt x="100" y="18557"/>
                      <a:pt x="0" y="19008"/>
                      <a:pt x="0" y="19237"/>
                    </a:cubicBezTo>
                    <a:cubicBezTo>
                      <a:pt x="0" y="20541"/>
                      <a:pt x="1030" y="21599"/>
                      <a:pt x="2302" y="21599"/>
                    </a:cubicBezTo>
                    <a:cubicBezTo>
                      <a:pt x="2554" y="21599"/>
                      <a:pt x="3044" y="21475"/>
                      <a:pt x="3062" y="21473"/>
                    </a:cubicBezTo>
                    <a:lnTo>
                      <a:pt x="8630" y="19969"/>
                    </a:lnTo>
                    <a:cubicBezTo>
                      <a:pt x="9054" y="19839"/>
                      <a:pt x="9439" y="19604"/>
                      <a:pt x="9750" y="19283"/>
                    </a:cubicBezTo>
                    <a:lnTo>
                      <a:pt x="19776" y="8899"/>
                    </a:lnTo>
                    <a:cubicBezTo>
                      <a:pt x="21600" y="7023"/>
                      <a:pt x="21394" y="3881"/>
                      <a:pt x="19308" y="1741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65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Group 98"/>
            <p:cNvGrpSpPr/>
            <p:nvPr/>
          </p:nvGrpSpPr>
          <p:grpSpPr>
            <a:xfrm>
              <a:off x="7010400" y="1428750"/>
              <a:ext cx="529120" cy="529120"/>
              <a:chOff x="7010400" y="1352550"/>
              <a:chExt cx="529120" cy="529120"/>
            </a:xfrm>
          </p:grpSpPr>
          <p:sp>
            <p:nvSpPr>
              <p:cNvPr id="17" name="Oval 86"/>
              <p:cNvSpPr/>
              <p:nvPr/>
            </p:nvSpPr>
            <p:spPr>
              <a:xfrm>
                <a:off x="7010400" y="1352550"/>
                <a:ext cx="529120" cy="529120"/>
              </a:xfrm>
              <a:prstGeom prst="ellipse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</a:endParaRPr>
              </a:p>
            </p:txBody>
          </p:sp>
          <p:grpSp>
            <p:nvGrpSpPr>
              <p:cNvPr id="18" name="Group 79"/>
              <p:cNvGrpSpPr/>
              <p:nvPr/>
            </p:nvGrpSpPr>
            <p:grpSpPr>
              <a:xfrm>
                <a:off x="7136435" y="1478585"/>
                <a:ext cx="266380" cy="266380"/>
                <a:chOff x="6417734" y="2183821"/>
                <a:chExt cx="366050" cy="366050"/>
              </a:xfrm>
              <a:solidFill>
                <a:sysClr val="window" lastClr="FFFFFF"/>
              </a:solidFill>
            </p:grpSpPr>
            <p:sp>
              <p:nvSpPr>
                <p:cNvPr id="23" name="AutoShape 52"/>
                <p:cNvSpPr/>
                <p:nvPr/>
              </p:nvSpPr>
              <p:spPr bwMode="auto">
                <a:xfrm>
                  <a:off x="6417734" y="2183821"/>
                  <a:ext cx="366050" cy="366050"/>
                </a:xfrm>
                <a:custGeom>
                  <a:avLst/>
                  <a:gdLst>
                    <a:gd name="T0" fmla="+- 0 10800 87"/>
                    <a:gd name="T1" fmla="*/ T0 w 21426"/>
                    <a:gd name="T2" fmla="+- 0 10799 73"/>
                    <a:gd name="T3" fmla="*/ 10799 h 21453"/>
                    <a:gd name="T4" fmla="+- 0 10800 87"/>
                    <a:gd name="T5" fmla="*/ T4 w 21426"/>
                    <a:gd name="T6" fmla="+- 0 10799 73"/>
                    <a:gd name="T7" fmla="*/ 10799 h 21453"/>
                    <a:gd name="T8" fmla="+- 0 10800 87"/>
                    <a:gd name="T9" fmla="*/ T8 w 21426"/>
                    <a:gd name="T10" fmla="+- 0 10799 73"/>
                    <a:gd name="T11" fmla="*/ 10799 h 21453"/>
                    <a:gd name="T12" fmla="+- 0 10800 87"/>
                    <a:gd name="T13" fmla="*/ T12 w 21426"/>
                    <a:gd name="T14" fmla="+- 0 10799 73"/>
                    <a:gd name="T15" fmla="*/ 10799 h 2145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26" h="21453">
                      <a:moveTo>
                        <a:pt x="8034" y="20112"/>
                      </a:moveTo>
                      <a:cubicBezTo>
                        <a:pt x="5816" y="17892"/>
                        <a:pt x="3556" y="15628"/>
                        <a:pt x="1338" y="13408"/>
                      </a:cubicBezTo>
                      <a:cubicBezTo>
                        <a:pt x="3241" y="7240"/>
                        <a:pt x="11488" y="7509"/>
                        <a:pt x="13391" y="1341"/>
                      </a:cubicBezTo>
                      <a:cubicBezTo>
                        <a:pt x="15609" y="3560"/>
                        <a:pt x="17869" y="5825"/>
                        <a:pt x="20087" y="8045"/>
                      </a:cubicBezTo>
                      <a:cubicBezTo>
                        <a:pt x="18184" y="14212"/>
                        <a:pt x="9937" y="13944"/>
                        <a:pt x="8034" y="20112"/>
                      </a:cubicBezTo>
                      <a:moveTo>
                        <a:pt x="21034" y="7097"/>
                      </a:moveTo>
                      <a:lnTo>
                        <a:pt x="14338" y="393"/>
                      </a:lnTo>
                      <a:cubicBezTo>
                        <a:pt x="14006" y="60"/>
                        <a:pt x="13525" y="-73"/>
                        <a:pt x="13069" y="39"/>
                      </a:cubicBezTo>
                      <a:cubicBezTo>
                        <a:pt x="12828" y="98"/>
                        <a:pt x="12614" y="222"/>
                        <a:pt x="12444" y="393"/>
                      </a:cubicBezTo>
                      <a:cubicBezTo>
                        <a:pt x="12292" y="545"/>
                        <a:pt x="12177" y="733"/>
                        <a:pt x="12112" y="944"/>
                      </a:cubicBezTo>
                      <a:cubicBezTo>
                        <a:pt x="11808" y="1929"/>
                        <a:pt x="11283" y="2785"/>
                        <a:pt x="10507" y="3562"/>
                      </a:cubicBezTo>
                      <a:cubicBezTo>
                        <a:pt x="9471" y="4598"/>
                        <a:pt x="8121" y="5384"/>
                        <a:pt x="6693" y="6214"/>
                      </a:cubicBezTo>
                      <a:cubicBezTo>
                        <a:pt x="5177" y="7094"/>
                        <a:pt x="3611" y="8006"/>
                        <a:pt x="2328" y="9290"/>
                      </a:cubicBezTo>
                      <a:cubicBezTo>
                        <a:pt x="1237" y="10383"/>
                        <a:pt x="493" y="11600"/>
                        <a:pt x="59" y="13011"/>
                      </a:cubicBezTo>
                      <a:cubicBezTo>
                        <a:pt x="-87" y="13488"/>
                        <a:pt x="40" y="14004"/>
                        <a:pt x="391" y="14356"/>
                      </a:cubicBezTo>
                      <a:lnTo>
                        <a:pt x="7087" y="21060"/>
                      </a:lnTo>
                      <a:cubicBezTo>
                        <a:pt x="7419" y="21393"/>
                        <a:pt x="7900" y="21526"/>
                        <a:pt x="8356" y="21414"/>
                      </a:cubicBezTo>
                      <a:cubicBezTo>
                        <a:pt x="8597" y="21354"/>
                        <a:pt x="8811" y="21231"/>
                        <a:pt x="8981" y="21060"/>
                      </a:cubicBezTo>
                      <a:cubicBezTo>
                        <a:pt x="9133" y="20908"/>
                        <a:pt x="9248" y="20720"/>
                        <a:pt x="9314" y="20508"/>
                      </a:cubicBezTo>
                      <a:cubicBezTo>
                        <a:pt x="9617" y="19523"/>
                        <a:pt x="10142" y="18667"/>
                        <a:pt x="10918" y="17890"/>
                      </a:cubicBezTo>
                      <a:cubicBezTo>
                        <a:pt x="11954" y="16853"/>
                        <a:pt x="13304" y="16069"/>
                        <a:pt x="14733" y="15239"/>
                      </a:cubicBezTo>
                      <a:cubicBezTo>
                        <a:pt x="16248" y="14357"/>
                        <a:pt x="17814" y="13446"/>
                        <a:pt x="19097" y="12162"/>
                      </a:cubicBezTo>
                      <a:cubicBezTo>
                        <a:pt x="20188" y="11070"/>
                        <a:pt x="20932" y="9852"/>
                        <a:pt x="21366" y="8440"/>
                      </a:cubicBezTo>
                      <a:cubicBezTo>
                        <a:pt x="21512" y="7965"/>
                        <a:pt x="21385" y="7448"/>
                        <a:pt x="21034" y="709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defTabSz="45656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0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4" name="AutoShape 53"/>
                <p:cNvSpPr/>
                <p:nvPr/>
              </p:nvSpPr>
              <p:spPr bwMode="auto">
                <a:xfrm>
                  <a:off x="6555394" y="2309592"/>
                  <a:ext cx="98865" cy="102619"/>
                </a:xfrm>
                <a:custGeom>
                  <a:avLst/>
                  <a:gdLst>
                    <a:gd name="T0" fmla="+- 0 10801 59"/>
                    <a:gd name="T1" fmla="*/ T0 w 21484"/>
                    <a:gd name="T2" fmla="+- 0 10799 41"/>
                    <a:gd name="T3" fmla="*/ 10799 h 21516"/>
                    <a:gd name="T4" fmla="+- 0 10801 59"/>
                    <a:gd name="T5" fmla="*/ T4 w 21484"/>
                    <a:gd name="T6" fmla="+- 0 10799 41"/>
                    <a:gd name="T7" fmla="*/ 10799 h 21516"/>
                    <a:gd name="T8" fmla="+- 0 10801 59"/>
                    <a:gd name="T9" fmla="*/ T8 w 21484"/>
                    <a:gd name="T10" fmla="+- 0 10799 41"/>
                    <a:gd name="T11" fmla="*/ 10799 h 21516"/>
                    <a:gd name="T12" fmla="+- 0 10801 59"/>
                    <a:gd name="T13" fmla="*/ T12 w 21484"/>
                    <a:gd name="T14" fmla="+- 0 10799 41"/>
                    <a:gd name="T15" fmla="*/ 10799 h 2151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84" h="21516">
                      <a:moveTo>
                        <a:pt x="17511" y="14987"/>
                      </a:moveTo>
                      <a:cubicBezTo>
                        <a:pt x="17287" y="15384"/>
                        <a:pt x="17032" y="15740"/>
                        <a:pt x="16731" y="16049"/>
                      </a:cubicBezTo>
                      <a:cubicBezTo>
                        <a:pt x="15340" y="14692"/>
                        <a:pt x="13947" y="13205"/>
                        <a:pt x="12559" y="11675"/>
                      </a:cubicBezTo>
                      <a:cubicBezTo>
                        <a:pt x="12912" y="11521"/>
                        <a:pt x="13287" y="11362"/>
                        <a:pt x="13689" y="11198"/>
                      </a:cubicBezTo>
                      <a:cubicBezTo>
                        <a:pt x="14092" y="11034"/>
                        <a:pt x="14494" y="10927"/>
                        <a:pt x="14895" y="10861"/>
                      </a:cubicBezTo>
                      <a:cubicBezTo>
                        <a:pt x="15308" y="10801"/>
                        <a:pt x="15715" y="10819"/>
                        <a:pt x="16122" y="10913"/>
                      </a:cubicBezTo>
                      <a:cubicBezTo>
                        <a:pt x="16527" y="11011"/>
                        <a:pt x="16909" y="11222"/>
                        <a:pt x="17262" y="11554"/>
                      </a:cubicBezTo>
                      <a:cubicBezTo>
                        <a:pt x="17612" y="11890"/>
                        <a:pt x="17835" y="12244"/>
                        <a:pt x="17923" y="12620"/>
                      </a:cubicBezTo>
                      <a:cubicBezTo>
                        <a:pt x="18020" y="13004"/>
                        <a:pt x="18025" y="13392"/>
                        <a:pt x="17958" y="13789"/>
                      </a:cubicBezTo>
                      <a:cubicBezTo>
                        <a:pt x="17883" y="14187"/>
                        <a:pt x="17738" y="14585"/>
                        <a:pt x="17511" y="14987"/>
                      </a:cubicBezTo>
                      <a:moveTo>
                        <a:pt x="5799" y="10193"/>
                      </a:moveTo>
                      <a:cubicBezTo>
                        <a:pt x="5096" y="10221"/>
                        <a:pt x="4482" y="9996"/>
                        <a:pt x="3946" y="9496"/>
                      </a:cubicBezTo>
                      <a:cubicBezTo>
                        <a:pt x="3717" y="9285"/>
                        <a:pt x="3558" y="9028"/>
                        <a:pt x="3461" y="8724"/>
                      </a:cubicBezTo>
                      <a:cubicBezTo>
                        <a:pt x="3359" y="8420"/>
                        <a:pt x="3326" y="8088"/>
                        <a:pt x="3366" y="7723"/>
                      </a:cubicBezTo>
                      <a:cubicBezTo>
                        <a:pt x="3397" y="7363"/>
                        <a:pt x="3509" y="6989"/>
                        <a:pt x="3703" y="6610"/>
                      </a:cubicBezTo>
                      <a:cubicBezTo>
                        <a:pt x="3889" y="6231"/>
                        <a:pt x="4160" y="5852"/>
                        <a:pt x="4510" y="5487"/>
                      </a:cubicBezTo>
                      <a:cubicBezTo>
                        <a:pt x="5768" y="6694"/>
                        <a:pt x="7022" y="8018"/>
                        <a:pt x="8282" y="9388"/>
                      </a:cubicBezTo>
                      <a:cubicBezTo>
                        <a:pt x="7330" y="9893"/>
                        <a:pt x="6501" y="10164"/>
                        <a:pt x="5799" y="10193"/>
                      </a:cubicBezTo>
                      <a:moveTo>
                        <a:pt x="19678" y="8570"/>
                      </a:moveTo>
                      <a:cubicBezTo>
                        <a:pt x="18868" y="7915"/>
                        <a:pt x="18055" y="7470"/>
                        <a:pt x="17235" y="7250"/>
                      </a:cubicBezTo>
                      <a:cubicBezTo>
                        <a:pt x="16421" y="7031"/>
                        <a:pt x="15603" y="6942"/>
                        <a:pt x="14779" y="6998"/>
                      </a:cubicBezTo>
                      <a:cubicBezTo>
                        <a:pt x="13964" y="7059"/>
                        <a:pt x="13130" y="7236"/>
                        <a:pt x="12296" y="7545"/>
                      </a:cubicBezTo>
                      <a:cubicBezTo>
                        <a:pt x="11462" y="7859"/>
                        <a:pt x="10625" y="8200"/>
                        <a:pt x="9782" y="8593"/>
                      </a:cubicBezTo>
                      <a:cubicBezTo>
                        <a:pt x="8448" y="7115"/>
                        <a:pt x="7114" y="5658"/>
                        <a:pt x="5778" y="4299"/>
                      </a:cubicBezTo>
                      <a:cubicBezTo>
                        <a:pt x="6382" y="3775"/>
                        <a:pt x="6963" y="3509"/>
                        <a:pt x="7526" y="3490"/>
                      </a:cubicBezTo>
                      <a:cubicBezTo>
                        <a:pt x="8088" y="3467"/>
                        <a:pt x="8631" y="3523"/>
                        <a:pt x="9145" y="3649"/>
                      </a:cubicBezTo>
                      <a:cubicBezTo>
                        <a:pt x="9669" y="3775"/>
                        <a:pt x="10149" y="3883"/>
                        <a:pt x="10590" y="3967"/>
                      </a:cubicBezTo>
                      <a:cubicBezTo>
                        <a:pt x="11038" y="4051"/>
                        <a:pt x="11424" y="3958"/>
                        <a:pt x="11765" y="3682"/>
                      </a:cubicBezTo>
                      <a:cubicBezTo>
                        <a:pt x="12123" y="3382"/>
                        <a:pt x="12321" y="2994"/>
                        <a:pt x="12351" y="2526"/>
                      </a:cubicBezTo>
                      <a:cubicBezTo>
                        <a:pt x="12376" y="2054"/>
                        <a:pt x="12189" y="1596"/>
                        <a:pt x="11782" y="1147"/>
                      </a:cubicBezTo>
                      <a:cubicBezTo>
                        <a:pt x="11258" y="569"/>
                        <a:pt x="10630" y="216"/>
                        <a:pt x="9872" y="85"/>
                      </a:cubicBezTo>
                      <a:cubicBezTo>
                        <a:pt x="9126" y="-41"/>
                        <a:pt x="8358" y="-30"/>
                        <a:pt x="7564" y="136"/>
                      </a:cubicBezTo>
                      <a:cubicBezTo>
                        <a:pt x="6780" y="309"/>
                        <a:pt x="6032" y="595"/>
                        <a:pt x="5324" y="997"/>
                      </a:cubicBezTo>
                      <a:cubicBezTo>
                        <a:pt x="4617" y="1399"/>
                        <a:pt x="4048" y="1811"/>
                        <a:pt x="3626" y="2213"/>
                      </a:cubicBezTo>
                      <a:cubicBezTo>
                        <a:pt x="3464" y="2066"/>
                        <a:pt x="3302" y="1918"/>
                        <a:pt x="3141" y="1773"/>
                      </a:cubicBezTo>
                      <a:cubicBezTo>
                        <a:pt x="2963" y="1614"/>
                        <a:pt x="2739" y="1530"/>
                        <a:pt x="2471" y="1535"/>
                      </a:cubicBezTo>
                      <a:cubicBezTo>
                        <a:pt x="2200" y="1535"/>
                        <a:pt x="1977" y="1647"/>
                        <a:pt x="1793" y="1853"/>
                      </a:cubicBezTo>
                      <a:cubicBezTo>
                        <a:pt x="1615" y="2054"/>
                        <a:pt x="1530" y="2288"/>
                        <a:pt x="1565" y="2536"/>
                      </a:cubicBezTo>
                      <a:cubicBezTo>
                        <a:pt x="1589" y="2793"/>
                        <a:pt x="1696" y="2989"/>
                        <a:pt x="1880" y="3139"/>
                      </a:cubicBezTo>
                      <a:cubicBezTo>
                        <a:pt x="2044" y="3270"/>
                        <a:pt x="2203" y="3401"/>
                        <a:pt x="2364" y="3537"/>
                      </a:cubicBezTo>
                      <a:cubicBezTo>
                        <a:pt x="1731" y="4276"/>
                        <a:pt x="1207" y="5094"/>
                        <a:pt x="795" y="5957"/>
                      </a:cubicBezTo>
                      <a:cubicBezTo>
                        <a:pt x="378" y="6820"/>
                        <a:pt x="130" y="7676"/>
                        <a:pt x="37" y="8509"/>
                      </a:cubicBezTo>
                      <a:cubicBezTo>
                        <a:pt x="-59" y="9346"/>
                        <a:pt x="33" y="10113"/>
                        <a:pt x="298" y="10824"/>
                      </a:cubicBezTo>
                      <a:cubicBezTo>
                        <a:pt x="566" y="11540"/>
                        <a:pt x="1056" y="12148"/>
                        <a:pt x="1774" y="12723"/>
                      </a:cubicBezTo>
                      <a:cubicBezTo>
                        <a:pt x="2942" y="13658"/>
                        <a:pt x="4321" y="14056"/>
                        <a:pt x="5915" y="13967"/>
                      </a:cubicBezTo>
                      <a:cubicBezTo>
                        <a:pt x="7507" y="13874"/>
                        <a:pt x="9223" y="13415"/>
                        <a:pt x="11064" y="12461"/>
                      </a:cubicBezTo>
                      <a:cubicBezTo>
                        <a:pt x="12532" y="14093"/>
                        <a:pt x="14002" y="15716"/>
                        <a:pt x="15470" y="17223"/>
                      </a:cubicBezTo>
                      <a:cubicBezTo>
                        <a:pt x="14849" y="17728"/>
                        <a:pt x="14305" y="18018"/>
                        <a:pt x="13826" y="18111"/>
                      </a:cubicBezTo>
                      <a:cubicBezTo>
                        <a:pt x="13344" y="18210"/>
                        <a:pt x="12917" y="18200"/>
                        <a:pt x="12530" y="18088"/>
                      </a:cubicBezTo>
                      <a:cubicBezTo>
                        <a:pt x="12142" y="17971"/>
                        <a:pt x="11782" y="17803"/>
                        <a:pt x="11455" y="17587"/>
                      </a:cubicBezTo>
                      <a:cubicBezTo>
                        <a:pt x="11125" y="17368"/>
                        <a:pt x="10799" y="17181"/>
                        <a:pt x="10474" y="17026"/>
                      </a:cubicBezTo>
                      <a:cubicBezTo>
                        <a:pt x="10154" y="16872"/>
                        <a:pt x="9823" y="16788"/>
                        <a:pt x="9486" y="16783"/>
                      </a:cubicBezTo>
                      <a:cubicBezTo>
                        <a:pt x="9145" y="16778"/>
                        <a:pt x="8785" y="16937"/>
                        <a:pt x="8388" y="17265"/>
                      </a:cubicBezTo>
                      <a:cubicBezTo>
                        <a:pt x="7981" y="17606"/>
                        <a:pt x="7777" y="18004"/>
                        <a:pt x="7777" y="18453"/>
                      </a:cubicBezTo>
                      <a:cubicBezTo>
                        <a:pt x="7777" y="18897"/>
                        <a:pt x="7991" y="19351"/>
                        <a:pt x="8408" y="19809"/>
                      </a:cubicBezTo>
                      <a:cubicBezTo>
                        <a:pt x="8830" y="20268"/>
                        <a:pt x="9379" y="20651"/>
                        <a:pt x="10042" y="20955"/>
                      </a:cubicBezTo>
                      <a:cubicBezTo>
                        <a:pt x="10708" y="21259"/>
                        <a:pt x="11455" y="21451"/>
                        <a:pt x="12279" y="21502"/>
                      </a:cubicBezTo>
                      <a:cubicBezTo>
                        <a:pt x="13103" y="21559"/>
                        <a:pt x="13970" y="21437"/>
                        <a:pt x="14886" y="21109"/>
                      </a:cubicBezTo>
                      <a:cubicBezTo>
                        <a:pt x="15807" y="20787"/>
                        <a:pt x="16721" y="20202"/>
                        <a:pt x="17617" y="19332"/>
                      </a:cubicBezTo>
                      <a:cubicBezTo>
                        <a:pt x="18051" y="19739"/>
                        <a:pt x="18489" y="20127"/>
                        <a:pt x="18921" y="20501"/>
                      </a:cubicBezTo>
                      <a:cubicBezTo>
                        <a:pt x="19107" y="20656"/>
                        <a:pt x="19328" y="20731"/>
                        <a:pt x="19601" y="20712"/>
                      </a:cubicBezTo>
                      <a:cubicBezTo>
                        <a:pt x="19861" y="20703"/>
                        <a:pt x="20090" y="20586"/>
                        <a:pt x="20269" y="20375"/>
                      </a:cubicBezTo>
                      <a:cubicBezTo>
                        <a:pt x="20455" y="20160"/>
                        <a:pt x="20532" y="19921"/>
                        <a:pt x="20503" y="19674"/>
                      </a:cubicBezTo>
                      <a:cubicBezTo>
                        <a:pt x="20477" y="19421"/>
                        <a:pt x="20371" y="19229"/>
                        <a:pt x="20192" y="19089"/>
                      </a:cubicBezTo>
                      <a:cubicBezTo>
                        <a:pt x="19755" y="18752"/>
                        <a:pt x="19321" y="18397"/>
                        <a:pt x="18884" y="18022"/>
                      </a:cubicBezTo>
                      <a:cubicBezTo>
                        <a:pt x="19626" y="17143"/>
                        <a:pt x="20221" y="16217"/>
                        <a:pt x="20664" y="15300"/>
                      </a:cubicBezTo>
                      <a:cubicBezTo>
                        <a:pt x="21103" y="14379"/>
                        <a:pt x="21367" y="13490"/>
                        <a:pt x="21453" y="12667"/>
                      </a:cubicBezTo>
                      <a:cubicBezTo>
                        <a:pt x="21540" y="11839"/>
                        <a:pt x="21439" y="11091"/>
                        <a:pt x="21159" y="10412"/>
                      </a:cubicBezTo>
                      <a:cubicBezTo>
                        <a:pt x="20880" y="9725"/>
                        <a:pt x="20386" y="9135"/>
                        <a:pt x="19678" y="857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defTabSz="45656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0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5" name="AutoShape 54"/>
                <p:cNvSpPr/>
                <p:nvPr/>
              </p:nvSpPr>
              <p:spPr bwMode="auto">
                <a:xfrm>
                  <a:off x="6543505" y="2435364"/>
                  <a:ext cx="55690" cy="58192"/>
                </a:xfrm>
                <a:custGeom>
                  <a:avLst/>
                  <a:gdLst>
                    <a:gd name="T0" fmla="+- 0 10791 197"/>
                    <a:gd name="T1" fmla="*/ T0 w 21188"/>
                    <a:gd name="T2" fmla="+- 0 10794 193"/>
                    <a:gd name="T3" fmla="*/ 10794 h 21203"/>
                    <a:gd name="T4" fmla="+- 0 10791 197"/>
                    <a:gd name="T5" fmla="*/ T4 w 21188"/>
                    <a:gd name="T6" fmla="+- 0 10794 193"/>
                    <a:gd name="T7" fmla="*/ 10794 h 21203"/>
                    <a:gd name="T8" fmla="+- 0 10791 197"/>
                    <a:gd name="T9" fmla="*/ T8 w 21188"/>
                    <a:gd name="T10" fmla="+- 0 10794 193"/>
                    <a:gd name="T11" fmla="*/ 10794 h 21203"/>
                    <a:gd name="T12" fmla="+- 0 10791 197"/>
                    <a:gd name="T13" fmla="*/ T12 w 21188"/>
                    <a:gd name="T14" fmla="+- 0 10794 193"/>
                    <a:gd name="T15" fmla="*/ 10794 h 2120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88" h="21203">
                      <a:moveTo>
                        <a:pt x="17615" y="468"/>
                      </a:moveTo>
                      <a:lnTo>
                        <a:pt x="17606" y="468"/>
                      </a:lnTo>
                      <a:cubicBezTo>
                        <a:pt x="14870" y="2476"/>
                        <a:pt x="12200" y="4590"/>
                        <a:pt x="9727" y="6958"/>
                      </a:cubicBezTo>
                      <a:cubicBezTo>
                        <a:pt x="7348" y="9227"/>
                        <a:pt x="5200" y="11619"/>
                        <a:pt x="3329" y="14060"/>
                      </a:cubicBezTo>
                      <a:lnTo>
                        <a:pt x="341" y="17962"/>
                      </a:lnTo>
                      <a:lnTo>
                        <a:pt x="350" y="17970"/>
                      </a:lnTo>
                      <a:cubicBezTo>
                        <a:pt x="-197" y="18786"/>
                        <a:pt x="-106" y="19880"/>
                        <a:pt x="638" y="20590"/>
                      </a:cubicBezTo>
                      <a:cubicBezTo>
                        <a:pt x="1491" y="21407"/>
                        <a:pt x="2889" y="21407"/>
                        <a:pt x="3746" y="20590"/>
                      </a:cubicBezTo>
                      <a:cubicBezTo>
                        <a:pt x="3877" y="20460"/>
                        <a:pt x="3984" y="20321"/>
                        <a:pt x="4069" y="20174"/>
                      </a:cubicBezTo>
                      <a:lnTo>
                        <a:pt x="6867" y="16517"/>
                      </a:lnTo>
                      <a:cubicBezTo>
                        <a:pt x="8601" y="14255"/>
                        <a:pt x="10606" y="12027"/>
                        <a:pt x="12824" y="9913"/>
                      </a:cubicBezTo>
                      <a:cubicBezTo>
                        <a:pt x="15281" y="7570"/>
                        <a:pt x="17557" y="5758"/>
                        <a:pt x="20329" y="3749"/>
                      </a:cubicBezTo>
                      <a:lnTo>
                        <a:pt x="20321" y="3741"/>
                      </a:lnTo>
                      <a:cubicBezTo>
                        <a:pt x="20400" y="3684"/>
                        <a:pt x="20473" y="3635"/>
                        <a:pt x="20543" y="3570"/>
                      </a:cubicBezTo>
                      <a:cubicBezTo>
                        <a:pt x="21402" y="2753"/>
                        <a:pt x="21402" y="1427"/>
                        <a:pt x="20543" y="606"/>
                      </a:cubicBezTo>
                      <a:cubicBezTo>
                        <a:pt x="19742" y="-161"/>
                        <a:pt x="18472" y="-193"/>
                        <a:pt x="17615" y="46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defTabSz="45656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0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6" name="AutoShape 55"/>
                <p:cNvSpPr/>
                <p:nvPr/>
              </p:nvSpPr>
              <p:spPr bwMode="auto">
                <a:xfrm>
                  <a:off x="6601072" y="2240762"/>
                  <a:ext cx="56315" cy="58818"/>
                </a:xfrm>
                <a:custGeom>
                  <a:avLst/>
                  <a:gdLst>
                    <a:gd name="T0" fmla="+- 0 10803 213"/>
                    <a:gd name="T1" fmla="*/ T0 w 21180"/>
                    <a:gd name="T2" fmla="+- 0 10801 203"/>
                    <a:gd name="T3" fmla="*/ 10801 h 21196"/>
                    <a:gd name="T4" fmla="+- 0 10803 213"/>
                    <a:gd name="T5" fmla="*/ T4 w 21180"/>
                    <a:gd name="T6" fmla="+- 0 10801 203"/>
                    <a:gd name="T7" fmla="*/ 10801 h 21196"/>
                    <a:gd name="T8" fmla="+- 0 10803 213"/>
                    <a:gd name="T9" fmla="*/ T8 w 21180"/>
                    <a:gd name="T10" fmla="+- 0 10801 203"/>
                    <a:gd name="T11" fmla="*/ 10801 h 21196"/>
                    <a:gd name="T12" fmla="+- 0 10803 213"/>
                    <a:gd name="T13" fmla="*/ T12 w 21180"/>
                    <a:gd name="T14" fmla="+- 0 10801 203"/>
                    <a:gd name="T15" fmla="*/ 10801 h 2119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80" h="21196">
                      <a:moveTo>
                        <a:pt x="8372" y="11356"/>
                      </a:moveTo>
                      <a:cubicBezTo>
                        <a:pt x="6122" y="13508"/>
                        <a:pt x="3675" y="15444"/>
                        <a:pt x="1144" y="17292"/>
                      </a:cubicBezTo>
                      <a:cubicBezTo>
                        <a:pt x="963" y="17388"/>
                        <a:pt x="786" y="17493"/>
                        <a:pt x="637" y="17645"/>
                      </a:cubicBezTo>
                      <a:cubicBezTo>
                        <a:pt x="-213" y="18457"/>
                        <a:pt x="-213" y="19774"/>
                        <a:pt x="637" y="20585"/>
                      </a:cubicBezTo>
                      <a:cubicBezTo>
                        <a:pt x="1464" y="21380"/>
                        <a:pt x="2796" y="21397"/>
                        <a:pt x="3652" y="20641"/>
                      </a:cubicBezTo>
                      <a:lnTo>
                        <a:pt x="3665" y="20649"/>
                      </a:lnTo>
                      <a:cubicBezTo>
                        <a:pt x="6364" y="18673"/>
                        <a:pt x="8988" y="16581"/>
                        <a:pt x="11419" y="14263"/>
                      </a:cubicBezTo>
                      <a:cubicBezTo>
                        <a:pt x="13759" y="12030"/>
                        <a:pt x="15873" y="9685"/>
                        <a:pt x="17715" y="7283"/>
                      </a:cubicBezTo>
                      <a:lnTo>
                        <a:pt x="20663" y="3427"/>
                      </a:lnTo>
                      <a:lnTo>
                        <a:pt x="20654" y="3419"/>
                      </a:lnTo>
                      <a:cubicBezTo>
                        <a:pt x="21386" y="2600"/>
                        <a:pt x="21357" y="1379"/>
                        <a:pt x="20541" y="608"/>
                      </a:cubicBezTo>
                      <a:cubicBezTo>
                        <a:pt x="19697" y="-203"/>
                        <a:pt x="18323" y="-203"/>
                        <a:pt x="17468" y="608"/>
                      </a:cubicBezTo>
                      <a:cubicBezTo>
                        <a:pt x="17313" y="760"/>
                        <a:pt x="17197" y="937"/>
                        <a:pt x="17094" y="1114"/>
                      </a:cubicBezTo>
                      <a:lnTo>
                        <a:pt x="14228" y="4857"/>
                      </a:lnTo>
                      <a:cubicBezTo>
                        <a:pt x="12526" y="7090"/>
                        <a:pt x="10552" y="9275"/>
                        <a:pt x="8372" y="11356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defTabSz="45656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0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pitchFamily="34" charset="-122"/>
                  </a:endParaRPr>
                </a:p>
              </p:txBody>
            </p:sp>
          </p:grpSp>
        </p:grpSp>
      </p:grpSp>
      <p:pic>
        <p:nvPicPr>
          <p:cNvPr id="4" name="背景音乐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6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2267744" y="-812626"/>
            <a:ext cx="609600" cy="609600"/>
          </a:xfrm>
          <a:prstGeom prst="rect">
            <a:avLst/>
          </a:prstGeom>
        </p:spPr>
      </p:pic>
      <p:pic>
        <p:nvPicPr>
          <p:cNvPr id="3" name="图片 2" descr="E:\01 喜玛拉雅氢燃料电池万台产业化项目简介916\喜玛拉雅氢燃料电池项目融资计划书——葛荣军\PPT素材\LOGO3.pngLOGO3"/>
          <p:cNvPicPr>
            <a:picLocks noChangeAspect="1"/>
          </p:cNvPicPr>
          <p:nvPr/>
        </p:nvPicPr>
        <p:blipFill>
          <a:blip r:embed="rId8" cstate="print"/>
          <a:srcRect r="51434"/>
          <a:stretch>
            <a:fillRect/>
          </a:stretch>
        </p:blipFill>
        <p:spPr>
          <a:xfrm>
            <a:off x="469900" y="-31750"/>
            <a:ext cx="1631950" cy="554990"/>
          </a:xfrm>
          <a:prstGeom prst="rect">
            <a:avLst/>
          </a:prstGeom>
        </p:spPr>
      </p:pic>
      <p:sp>
        <p:nvSpPr>
          <p:cNvPr id="6" name="TextBox 21"/>
          <p:cNvSpPr txBox="1"/>
          <p:nvPr/>
        </p:nvSpPr>
        <p:spPr>
          <a:xfrm>
            <a:off x="6640195" y="3481507"/>
            <a:ext cx="2364740" cy="992579"/>
          </a:xfrm>
          <a:prstGeom prst="rect">
            <a:avLst/>
          </a:prstGeom>
        </p:spPr>
        <p:txBody>
          <a:bodyPr wrap="square" lIns="68580" tIns="34290" rIns="68580" bIns="3429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报告人：沈国庆</a:t>
            </a:r>
            <a:endParaRPr lang="en-US" altLang="zh-CN" sz="2000" b="1" dirty="0" smtClean="0">
              <a:solidFill>
                <a:schemeClr val="bg1"/>
              </a:solidFill>
              <a:effectLst>
                <a:outerShdw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2018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年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12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月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06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日</a:t>
            </a:r>
            <a:endParaRPr lang="zh-CN" altLang="en-US" sz="2000" b="1" dirty="0" smtClean="0">
              <a:solidFill>
                <a:schemeClr val="bg1"/>
              </a:solidFill>
              <a:effectLst>
                <a:outerShdw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9797">
        <p:fade/>
      </p:transition>
    </mc:Choice>
    <mc:Fallback>
      <p:transition spd="med" advTm="97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250"/>
                            </p:stCondLst>
                            <p:childTnLst>
                              <p:par>
                                <p:cTn id="28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800"/>
                            </p:stCondLst>
                            <p:childTnLst>
                              <p:par>
                                <p:cTn id="3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3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 animBg="1"/>
      <p:bldP spid="22" grpId="0"/>
      <p:bldP spid="10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785800"/>
            <a:ext cx="3228536" cy="118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098927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3"/>
          <p:cNvSpPr txBox="1"/>
          <p:nvPr/>
        </p:nvSpPr>
        <p:spPr>
          <a:xfrm>
            <a:off x="3773158" y="1365169"/>
            <a:ext cx="4143122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GB/T24554-2009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燃料电池发动机性能试验方法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24"/>
          <p:cNvSpPr txBox="1"/>
          <p:nvPr/>
        </p:nvSpPr>
        <p:spPr>
          <a:xfrm>
            <a:off x="3773158" y="1793797"/>
            <a:ext cx="468173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GB/T33978-2017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道路车辆用质子交换膜燃料电池模块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86182" y="792606"/>
            <a:ext cx="2113399" cy="407804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检验项目及要求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25000" y="2221366"/>
            <a:ext cx="5319000" cy="200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785800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圆角矩形标注 11"/>
          <p:cNvSpPr/>
          <p:nvPr/>
        </p:nvSpPr>
        <p:spPr>
          <a:xfrm>
            <a:off x="285720" y="2285998"/>
            <a:ext cx="3357586" cy="571504"/>
          </a:xfrm>
          <a:prstGeom prst="wedgeRoundRectCallout">
            <a:avLst>
              <a:gd name="adj1" fmla="val 55238"/>
              <a:gd name="adj2" fmla="val -101036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高低温存储（国家补贴项目）参考标准。</a:t>
            </a:r>
            <a:endParaRPr lang="zh-CN" altLang="en-US" sz="1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844" y="3071816"/>
            <a:ext cx="4257166" cy="150019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62453" y="2500312"/>
            <a:ext cx="4910141" cy="245776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</p:pic>
      <p:cxnSp>
        <p:nvCxnSpPr>
          <p:cNvPr id="14" name="直接连接符 13"/>
          <p:cNvCxnSpPr/>
          <p:nvPr/>
        </p:nvCxnSpPr>
        <p:spPr>
          <a:xfrm>
            <a:off x="4500562" y="4714890"/>
            <a:ext cx="4214842" cy="15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9187">
        <p:fade/>
      </p:transition>
    </mc:Choice>
    <mc:Fallback>
      <p:transition spd="med" advTm="91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357158" y="500048"/>
            <a:ext cx="4543256" cy="530915"/>
            <a:chOff x="3773160" y="1247148"/>
            <a:chExt cx="4543256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2103781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0E90BE"/>
                  </a:solidFill>
                  <a:latin typeface="Impact" panose="020B0806030902050204" pitchFamily="34" charset="0"/>
                </a:rPr>
                <a:t>Work review</a:t>
              </a:r>
              <a:endParaRPr lang="zh-CN" altLang="en-US" sz="3000" b="1" dirty="0">
                <a:solidFill>
                  <a:srgbClr val="0E90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3481" y="1293314"/>
              <a:ext cx="2292935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强制检验及要求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extBox 23"/>
          <p:cNvSpPr txBox="1"/>
          <p:nvPr/>
        </p:nvSpPr>
        <p:spPr>
          <a:xfrm>
            <a:off x="214282" y="1000114"/>
            <a:ext cx="4143122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GB/T24554-2009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燃料电池发动机性能试验方法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24"/>
          <p:cNvSpPr txBox="1"/>
          <p:nvPr/>
        </p:nvSpPr>
        <p:spPr>
          <a:xfrm>
            <a:off x="4357686" y="1000114"/>
            <a:ext cx="468173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en-US" altLang="zh-CN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GB/T33978-2017</a:t>
            </a: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道路车辆用质子交换膜燃料电池模块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428596" y="1313579"/>
          <a:ext cx="8429685" cy="3591685"/>
        </p:xfrm>
        <a:graphic>
          <a:graphicData uri="http://schemas.openxmlformats.org/drawingml/2006/table">
            <a:tbl>
              <a:tblPr/>
              <a:tblGrid>
                <a:gridCol w="428628"/>
                <a:gridCol w="1643074"/>
                <a:gridCol w="1857388"/>
                <a:gridCol w="3929091"/>
                <a:gridCol w="571504"/>
              </a:tblGrid>
              <a:tr h="223203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序号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试验项目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参考标准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atin typeface="等线"/>
                          <a:ea typeface="微软雅黑"/>
                          <a:cs typeface="Times New Roman"/>
                        </a:rPr>
                        <a:t>要求及条件</a:t>
                      </a:r>
                      <a:endParaRPr lang="zh-CN" sz="1200" kern="10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备注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5753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微软雅黑"/>
                          <a:ea typeface="等线"/>
                          <a:cs typeface="Times New Roman"/>
                        </a:rPr>
                        <a:t>1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气密性测试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latin typeface="微软雅黑"/>
                          <a:ea typeface="等线"/>
                          <a:cs typeface="Times New Roman"/>
                        </a:rPr>
                        <a:t>GB/T24554-2009 </a:t>
                      </a:r>
                      <a:r>
                        <a:rPr lang="en-US" sz="1200" kern="100" dirty="0">
                          <a:latin typeface="微软雅黑"/>
                          <a:ea typeface="等线"/>
                          <a:cs typeface="Times New Roman"/>
                        </a:rPr>
                        <a:t>7.9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关闭发动机排氢阀，氮气系统充满氮气，压力为</a:t>
                      </a:r>
                      <a:r>
                        <a:rPr lang="en-US" sz="1200" kern="100" dirty="0">
                          <a:latin typeface="等线"/>
                          <a:ea typeface="微软雅黑"/>
                          <a:cs typeface="Times New Roman"/>
                        </a:rPr>
                        <a:t>50kpa,</a:t>
                      </a: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保压</a:t>
                      </a:r>
                      <a:r>
                        <a:rPr lang="en-US" sz="1200" kern="100" dirty="0">
                          <a:latin typeface="等线"/>
                          <a:ea typeface="微软雅黑"/>
                          <a:cs typeface="Times New Roman"/>
                        </a:rPr>
                        <a:t>20min</a:t>
                      </a: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，压力</a:t>
                      </a:r>
                      <a:r>
                        <a:rPr lang="zh-CN" sz="1200" kern="100" dirty="0" smtClean="0">
                          <a:latin typeface="等线"/>
                          <a:ea typeface="微软雅黑"/>
                          <a:cs typeface="Times New Roman"/>
                        </a:rPr>
                        <a:t>值</a:t>
                      </a:r>
                      <a:r>
                        <a:rPr lang="zh-CN" altLang="en-US" sz="1200" kern="100" dirty="0" smtClean="0">
                          <a:solidFill>
                            <a:srgbClr val="414455"/>
                          </a:solidFill>
                          <a:latin typeface="等线"/>
                          <a:ea typeface="微软雅黑"/>
                          <a:cs typeface="Times New Roman"/>
                        </a:rPr>
                        <a:t>；</a:t>
                      </a:r>
                      <a:r>
                        <a:rPr lang="zh-CN" altLang="en-US" sz="1200" kern="100" dirty="0" smtClean="0">
                          <a:solidFill>
                            <a:schemeClr val="tx1"/>
                          </a:solidFill>
                          <a:latin typeface="等线"/>
                          <a:ea typeface="微软雅黑"/>
                          <a:cs typeface="Times New Roman"/>
                        </a:rPr>
                        <a:t>气路加额定压力保压</a:t>
                      </a:r>
                      <a:r>
                        <a:rPr lang="en-US" altLang="zh-CN" sz="1200" kern="100" dirty="0" smtClean="0">
                          <a:solidFill>
                            <a:schemeClr val="tx1"/>
                          </a:solidFill>
                          <a:latin typeface="等线"/>
                          <a:ea typeface="微软雅黑"/>
                          <a:cs typeface="Times New Roman"/>
                        </a:rPr>
                        <a:t>20min</a:t>
                      </a:r>
                      <a:r>
                        <a:rPr lang="zh-CN" altLang="en-US" sz="1200" kern="100" dirty="0" smtClean="0">
                          <a:solidFill>
                            <a:schemeClr val="tx1"/>
                          </a:solidFill>
                          <a:latin typeface="等线"/>
                          <a:ea typeface="微软雅黑"/>
                          <a:cs typeface="Times New Roman"/>
                        </a:rPr>
                        <a:t>；</a:t>
                      </a:r>
                      <a:endParaRPr lang="zh-CN" sz="1200" kern="100" dirty="0">
                        <a:solidFill>
                          <a:schemeClr val="tx1"/>
                        </a:solidFill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微软雅黑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297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微软雅黑"/>
                          <a:ea typeface="等线"/>
                          <a:cs typeface="Times New Roman"/>
                        </a:rPr>
                        <a:t>2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启动测试（冷启动）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微软雅黑"/>
                          <a:ea typeface="等线"/>
                          <a:cs typeface="Times New Roman"/>
                        </a:rPr>
                        <a:t>GB/T 24554-2009 7.3.1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微软雅黑"/>
                          <a:ea typeface="等线"/>
                          <a:cs typeface="Times New Roman"/>
                        </a:rPr>
                        <a:t>/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sz="1200" kern="100">
                        <a:latin typeface="微软雅黑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atin typeface="等线"/>
                          <a:ea typeface="微软雅黑"/>
                          <a:cs typeface="Times New Roman"/>
                        </a:rPr>
                        <a:t>启动测试（热启动）</a:t>
                      </a:r>
                      <a:endParaRPr lang="zh-CN" sz="1200" kern="10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latin typeface="微软雅黑"/>
                          <a:ea typeface="等线"/>
                          <a:cs typeface="Times New Roman"/>
                        </a:rPr>
                        <a:t>GB/T24554-2009 </a:t>
                      </a:r>
                      <a:r>
                        <a:rPr lang="en-US" sz="1200" kern="100" dirty="0">
                          <a:latin typeface="微软雅黑"/>
                          <a:ea typeface="等线"/>
                          <a:cs typeface="Times New Roman"/>
                        </a:rPr>
                        <a:t>7.3.2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微软雅黑"/>
                          <a:ea typeface="等线"/>
                          <a:cs typeface="Times New Roman"/>
                        </a:rPr>
                        <a:t>/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sz="1200" kern="100">
                        <a:latin typeface="微软雅黑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297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微软雅黑"/>
                          <a:ea typeface="等线"/>
                          <a:cs typeface="Times New Roman"/>
                        </a:rPr>
                        <a:t>3</a:t>
                      </a:r>
                      <a:endParaRPr lang="zh-CN" sz="1200" kern="10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额定功率试验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latin typeface="微软雅黑"/>
                          <a:ea typeface="等线"/>
                          <a:cs typeface="Times New Roman"/>
                        </a:rPr>
                        <a:t>GB/T24554-2009 </a:t>
                      </a:r>
                      <a:r>
                        <a:rPr lang="en-US" sz="1200" kern="100" dirty="0">
                          <a:latin typeface="微软雅黑"/>
                          <a:ea typeface="等线"/>
                          <a:cs typeface="Times New Roman"/>
                        </a:rPr>
                        <a:t>7.4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atin typeface="等线"/>
                          <a:ea typeface="微软雅黑"/>
                          <a:cs typeface="Times New Roman"/>
                        </a:rPr>
                        <a:t>怠速</a:t>
                      </a:r>
                      <a:r>
                        <a:rPr lang="en-US" sz="1200" kern="100">
                          <a:latin typeface="等线"/>
                          <a:ea typeface="微软雅黑"/>
                          <a:cs typeface="Times New Roman"/>
                        </a:rPr>
                        <a:t>10s</a:t>
                      </a:r>
                      <a:r>
                        <a:rPr lang="zh-CN" sz="1200" kern="100">
                          <a:latin typeface="等线"/>
                          <a:ea typeface="微软雅黑"/>
                          <a:cs typeface="Times New Roman"/>
                        </a:rPr>
                        <a:t>，额定加载</a:t>
                      </a:r>
                      <a:r>
                        <a:rPr lang="en-US" sz="1200" kern="100">
                          <a:latin typeface="等线"/>
                          <a:ea typeface="微软雅黑"/>
                          <a:cs typeface="Times New Roman"/>
                        </a:rPr>
                        <a:t>1h</a:t>
                      </a:r>
                      <a:endParaRPr lang="zh-CN" sz="1200" kern="10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sz="1200" kern="100">
                        <a:latin typeface="微软雅黑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297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微软雅黑"/>
                          <a:ea typeface="等线"/>
                          <a:cs typeface="Times New Roman"/>
                        </a:rPr>
                        <a:t>4</a:t>
                      </a:r>
                      <a:endParaRPr lang="zh-CN" sz="1200" kern="10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atin typeface="等线"/>
                          <a:ea typeface="微软雅黑"/>
                          <a:cs typeface="Times New Roman"/>
                        </a:rPr>
                        <a:t>峰值功率试验</a:t>
                      </a:r>
                      <a:endParaRPr lang="zh-CN" sz="1200" kern="10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latin typeface="微软雅黑"/>
                          <a:ea typeface="等线"/>
                          <a:cs typeface="Times New Roman"/>
                        </a:rPr>
                        <a:t>GB/T24554-2009 </a:t>
                      </a:r>
                      <a:r>
                        <a:rPr lang="en-US" sz="1200" kern="100" dirty="0">
                          <a:latin typeface="微软雅黑"/>
                          <a:ea typeface="等线"/>
                          <a:cs typeface="Times New Roman"/>
                        </a:rPr>
                        <a:t>7.5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atin typeface="等线"/>
                          <a:ea typeface="微软雅黑"/>
                          <a:cs typeface="Times New Roman"/>
                        </a:rPr>
                        <a:t>怠速</a:t>
                      </a:r>
                      <a:r>
                        <a:rPr lang="en-US" sz="1200" kern="100">
                          <a:latin typeface="等线"/>
                          <a:ea typeface="微软雅黑"/>
                          <a:cs typeface="Times New Roman"/>
                        </a:rPr>
                        <a:t>10s</a:t>
                      </a:r>
                      <a:r>
                        <a:rPr lang="zh-CN" sz="1200" kern="100">
                          <a:latin typeface="等线"/>
                          <a:ea typeface="微软雅黑"/>
                          <a:cs typeface="Times New Roman"/>
                        </a:rPr>
                        <a:t>，额定加载≥</a:t>
                      </a:r>
                      <a:r>
                        <a:rPr lang="en-US" sz="1200" kern="100">
                          <a:latin typeface="等线"/>
                          <a:ea typeface="微软雅黑"/>
                          <a:cs typeface="Times New Roman"/>
                        </a:rPr>
                        <a:t>10min</a:t>
                      </a:r>
                      <a:endParaRPr lang="zh-CN" sz="1200" kern="10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sz="1200" kern="100">
                        <a:latin typeface="微软雅黑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297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微软雅黑"/>
                          <a:ea typeface="等线"/>
                          <a:cs typeface="Times New Roman"/>
                        </a:rPr>
                        <a:t>5</a:t>
                      </a:r>
                      <a:endParaRPr lang="zh-CN" sz="1200" kern="10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atin typeface="等线"/>
                          <a:ea typeface="微软雅黑"/>
                          <a:cs typeface="Times New Roman"/>
                        </a:rPr>
                        <a:t>动态响应特性（加载）</a:t>
                      </a:r>
                      <a:endParaRPr lang="zh-CN" sz="1200" kern="10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latin typeface="微软雅黑"/>
                          <a:ea typeface="等线"/>
                          <a:cs typeface="Times New Roman"/>
                        </a:rPr>
                        <a:t>GB/T24554-2009 </a:t>
                      </a:r>
                      <a:r>
                        <a:rPr lang="en-US" sz="1200" kern="100" dirty="0">
                          <a:latin typeface="微软雅黑"/>
                          <a:ea typeface="等线"/>
                          <a:cs typeface="Times New Roman"/>
                        </a:rPr>
                        <a:t>7.6.1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怠速、</a:t>
                      </a:r>
                      <a:r>
                        <a:rPr lang="en-US" sz="1200" kern="100" dirty="0" smtClean="0">
                          <a:latin typeface="等线"/>
                          <a:ea typeface="微软雅黑"/>
                          <a:cs typeface="Times New Roman"/>
                        </a:rPr>
                        <a:t>10%PE~</a:t>
                      </a:r>
                      <a:r>
                        <a:rPr lang="en-US" altLang="zh-CN" sz="1200" kern="100" dirty="0" smtClean="0">
                          <a:latin typeface="等线"/>
                          <a:ea typeface="微软雅黑"/>
                          <a:cs typeface="Times New Roman"/>
                        </a:rPr>
                        <a:t>100%</a:t>
                      </a:r>
                      <a:r>
                        <a:rPr lang="en-US" sz="1200" kern="100" dirty="0" smtClean="0">
                          <a:latin typeface="等线"/>
                          <a:ea typeface="微软雅黑"/>
                          <a:cs typeface="Times New Roman"/>
                        </a:rPr>
                        <a:t>PE</a:t>
                      </a: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，每点运行≥</a:t>
                      </a:r>
                      <a:r>
                        <a:rPr lang="en-US" sz="1200" kern="100" dirty="0">
                          <a:latin typeface="等线"/>
                          <a:ea typeface="微软雅黑"/>
                          <a:cs typeface="Times New Roman"/>
                        </a:rPr>
                        <a:t>10min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sz="1200" kern="100">
                        <a:latin typeface="微软雅黑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动态响应特性（卸载）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latin typeface="微软雅黑"/>
                          <a:ea typeface="等线"/>
                          <a:cs typeface="Times New Roman"/>
                        </a:rPr>
                        <a:t>GB/T24554-2009 </a:t>
                      </a:r>
                      <a:r>
                        <a:rPr lang="en-US" sz="1200" kern="100" dirty="0">
                          <a:latin typeface="微软雅黑"/>
                          <a:ea typeface="等线"/>
                          <a:cs typeface="Times New Roman"/>
                        </a:rPr>
                        <a:t>7.6.2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微软雅黑"/>
                          <a:ea typeface="等线"/>
                          <a:cs typeface="Times New Roman"/>
                        </a:rPr>
                        <a:t>PE~10%PE</a:t>
                      </a: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、怠速、，每点运行≥</a:t>
                      </a:r>
                      <a:r>
                        <a:rPr lang="en-US" sz="1200" kern="100" dirty="0">
                          <a:latin typeface="等线"/>
                          <a:ea typeface="微软雅黑"/>
                          <a:cs typeface="Times New Roman"/>
                        </a:rPr>
                        <a:t>10min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sz="1200" kern="100">
                        <a:latin typeface="微软雅黑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297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微软雅黑"/>
                          <a:ea typeface="等线"/>
                          <a:cs typeface="Times New Roman"/>
                        </a:rPr>
                        <a:t>6</a:t>
                      </a:r>
                      <a:endParaRPr lang="zh-CN" sz="1200" kern="10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atin typeface="等线"/>
                          <a:ea typeface="微软雅黑"/>
                          <a:cs typeface="Times New Roman"/>
                        </a:rPr>
                        <a:t>稳态特性</a:t>
                      </a:r>
                      <a:endParaRPr lang="zh-CN" sz="1200" kern="10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latin typeface="微软雅黑"/>
                          <a:ea typeface="等线"/>
                          <a:cs typeface="Times New Roman"/>
                        </a:rPr>
                        <a:t>GB/T24554-2009 </a:t>
                      </a:r>
                      <a:r>
                        <a:rPr lang="en-US" sz="1200" kern="100" dirty="0">
                          <a:latin typeface="微软雅黑"/>
                          <a:ea typeface="等线"/>
                          <a:cs typeface="Times New Roman"/>
                        </a:rPr>
                        <a:t>7.7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怠速、</a:t>
                      </a:r>
                      <a:r>
                        <a:rPr lang="en-US" sz="1200" kern="100" dirty="0" smtClean="0">
                          <a:latin typeface="等线"/>
                          <a:ea typeface="微软雅黑"/>
                          <a:cs typeface="Times New Roman"/>
                        </a:rPr>
                        <a:t>10%PE~</a:t>
                      </a:r>
                      <a:r>
                        <a:rPr lang="en-US" altLang="zh-CN" sz="1200" kern="100" dirty="0" smtClean="0">
                          <a:latin typeface="等线"/>
                          <a:ea typeface="微软雅黑"/>
                          <a:cs typeface="Times New Roman"/>
                        </a:rPr>
                        <a:t>100%</a:t>
                      </a:r>
                      <a:r>
                        <a:rPr lang="en-US" sz="1200" kern="100" dirty="0" smtClean="0">
                          <a:latin typeface="等线"/>
                          <a:ea typeface="微软雅黑"/>
                          <a:cs typeface="Times New Roman"/>
                        </a:rPr>
                        <a:t>PE</a:t>
                      </a: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，每点运行≥</a:t>
                      </a:r>
                      <a:r>
                        <a:rPr lang="en-US" sz="1200" kern="100" dirty="0">
                          <a:latin typeface="等线"/>
                          <a:ea typeface="微软雅黑"/>
                          <a:cs typeface="Times New Roman"/>
                        </a:rPr>
                        <a:t>3min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sz="1200" kern="100">
                        <a:latin typeface="微软雅黑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297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微软雅黑"/>
                          <a:ea typeface="等线"/>
                          <a:cs typeface="Times New Roman"/>
                        </a:rPr>
                        <a:t>7</a:t>
                      </a:r>
                      <a:endParaRPr lang="zh-CN" sz="1200" kern="10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atin typeface="等线"/>
                          <a:ea typeface="微软雅黑"/>
                          <a:cs typeface="Times New Roman"/>
                        </a:rPr>
                        <a:t>紧急停机</a:t>
                      </a:r>
                      <a:endParaRPr lang="zh-CN" sz="1200" kern="10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latin typeface="微软雅黑"/>
                          <a:ea typeface="等线"/>
                          <a:cs typeface="Times New Roman"/>
                        </a:rPr>
                        <a:t>GB/T24554-2009 </a:t>
                      </a:r>
                      <a:r>
                        <a:rPr lang="en-US" sz="1200" kern="100" dirty="0">
                          <a:latin typeface="微软雅黑"/>
                          <a:ea typeface="等线"/>
                          <a:cs typeface="Times New Roman"/>
                        </a:rPr>
                        <a:t>7.8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功率≥</a:t>
                      </a:r>
                      <a:r>
                        <a:rPr lang="en-US" sz="1200" kern="100" dirty="0">
                          <a:latin typeface="等线"/>
                          <a:ea typeface="微软雅黑"/>
                          <a:cs typeface="Times New Roman"/>
                        </a:rPr>
                        <a:t>50%PE</a:t>
                      </a: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运行，切断气源，</a:t>
                      </a:r>
                      <a:r>
                        <a:rPr lang="en-US" sz="1200" kern="100" dirty="0">
                          <a:latin typeface="等线"/>
                          <a:ea typeface="微软雅黑"/>
                          <a:cs typeface="Times New Roman"/>
                        </a:rPr>
                        <a:t>5min</a:t>
                      </a: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后启动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sz="1200" kern="100">
                        <a:latin typeface="微软雅黑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637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latin typeface="微软雅黑"/>
                          <a:ea typeface="等线"/>
                          <a:cs typeface="Times New Roman"/>
                        </a:rPr>
                        <a:t>8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atin typeface="等线"/>
                          <a:ea typeface="微软雅黑"/>
                          <a:cs typeface="Times New Roman"/>
                        </a:rPr>
                        <a:t>绝缘电阻测试</a:t>
                      </a:r>
                      <a:endParaRPr lang="zh-CN" sz="1200" kern="10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微软雅黑"/>
                          <a:ea typeface="等线"/>
                          <a:cs typeface="Times New Roman"/>
                        </a:rPr>
                        <a:t>GB/T24559-2009 </a:t>
                      </a:r>
                      <a:r>
                        <a:rPr lang="en-US" sz="1200" kern="100" dirty="0" smtClean="0">
                          <a:latin typeface="微软雅黑"/>
                          <a:ea typeface="等线"/>
                          <a:cs typeface="Times New Roman"/>
                        </a:rPr>
                        <a:t>4.4.3.3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直流≥</a:t>
                      </a:r>
                      <a:r>
                        <a:rPr lang="en-US" sz="1200" kern="100" dirty="0">
                          <a:latin typeface="等线"/>
                          <a:ea typeface="微软雅黑"/>
                          <a:cs typeface="Times New Roman"/>
                        </a:rPr>
                        <a:t>100</a:t>
                      </a: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Ω</a:t>
                      </a:r>
                      <a:r>
                        <a:rPr lang="en-US" sz="1200" kern="100" dirty="0">
                          <a:latin typeface="等线"/>
                          <a:ea typeface="微软雅黑"/>
                          <a:cs typeface="Times New Roman"/>
                        </a:rPr>
                        <a:t>/V</a:t>
                      </a: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，交流≥</a:t>
                      </a:r>
                      <a:r>
                        <a:rPr lang="en-US" sz="1200" kern="100" dirty="0">
                          <a:latin typeface="等线"/>
                          <a:ea typeface="微软雅黑"/>
                          <a:cs typeface="Times New Roman"/>
                        </a:rPr>
                        <a:t>500</a:t>
                      </a: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Ω</a:t>
                      </a:r>
                      <a:r>
                        <a:rPr lang="en-US" sz="1200" kern="100" dirty="0">
                          <a:latin typeface="等线"/>
                          <a:ea typeface="微软雅黑"/>
                          <a:cs typeface="Times New Roman"/>
                        </a:rPr>
                        <a:t>/V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sz="1200" kern="100">
                        <a:latin typeface="微软雅黑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68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微软雅黑"/>
                          <a:ea typeface="等线"/>
                          <a:cs typeface="Times New Roman"/>
                        </a:rPr>
                        <a:t>9</a:t>
                      </a:r>
                      <a:endParaRPr lang="zh-CN" sz="1200" kern="10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质量测试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微软雅黑"/>
                          <a:ea typeface="等线"/>
                          <a:cs typeface="Times New Roman"/>
                        </a:rPr>
                        <a:t>GB/T 24554-2009 7.8</a:t>
                      </a:r>
                      <a:endParaRPr lang="zh-CN" sz="1200" kern="10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包含</a:t>
                      </a:r>
                      <a:r>
                        <a:rPr lang="en-US" sz="1200" kern="100" dirty="0">
                          <a:latin typeface="等线"/>
                          <a:ea typeface="微软雅黑"/>
                          <a:cs typeface="Times New Roman"/>
                        </a:rPr>
                        <a:t>H2</a:t>
                      </a: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供应系统（不</a:t>
                      </a:r>
                      <a:r>
                        <a:rPr lang="zh-CN" sz="1200" kern="100" dirty="0" smtClean="0">
                          <a:latin typeface="等线"/>
                          <a:ea typeface="微软雅黑"/>
                          <a:cs typeface="Times New Roman"/>
                        </a:rPr>
                        <a:t>含</a:t>
                      </a:r>
                      <a:r>
                        <a:rPr lang="en-US" sz="1200" kern="100" dirty="0" smtClean="0">
                          <a:latin typeface="等线"/>
                          <a:ea typeface="微软雅黑"/>
                          <a:cs typeface="Times New Roman"/>
                        </a:rPr>
                        <a:t>H2</a:t>
                      </a: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瓶）、空气供应系统、控制系统、水热管理系统（不含</a:t>
                      </a:r>
                      <a:r>
                        <a:rPr lang="zh-CN" sz="1200" kern="100" dirty="0" smtClean="0">
                          <a:latin typeface="等线"/>
                          <a:ea typeface="微软雅黑"/>
                          <a:cs typeface="Times New Roman"/>
                        </a:rPr>
                        <a:t>散热器）冷却</a:t>
                      </a: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液及加湿用水质量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微软雅黑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4871615"/>
            <a:ext cx="5319000" cy="200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标注 21"/>
          <p:cNvSpPr/>
          <p:nvPr/>
        </p:nvSpPr>
        <p:spPr>
          <a:xfrm>
            <a:off x="6786578" y="2143122"/>
            <a:ext cx="1857388" cy="928694"/>
          </a:xfrm>
          <a:prstGeom prst="wedgeRoundRectCallout">
            <a:avLst>
              <a:gd name="adj1" fmla="val -101051"/>
              <a:gd name="adj2" fmla="val 168342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冷却系统运行时，分别进行阳极和阴极的绝缘电阻测试</a:t>
            </a:r>
            <a:endParaRPr lang="zh-CN" altLang="en-US" sz="1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6891">
        <p:fade/>
      </p:transition>
    </mc:Choice>
    <mc:Fallback>
      <p:transition spd="med" advTm="6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357158" y="785800"/>
            <a:ext cx="4543256" cy="530915"/>
            <a:chOff x="3773160" y="1247148"/>
            <a:chExt cx="4543256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2103781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0E90BE"/>
                  </a:solidFill>
                  <a:latin typeface="Impact" panose="020B0806030902050204" pitchFamily="34" charset="0"/>
                </a:rPr>
                <a:t>Work review</a:t>
              </a:r>
              <a:endParaRPr lang="zh-CN" altLang="en-US" sz="3000" b="1" dirty="0">
                <a:solidFill>
                  <a:srgbClr val="0E90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3481" y="1293314"/>
              <a:ext cx="2292935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强制检验及要求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extBox 23"/>
          <p:cNvSpPr txBox="1"/>
          <p:nvPr/>
        </p:nvSpPr>
        <p:spPr>
          <a:xfrm>
            <a:off x="214282" y="1285866"/>
            <a:ext cx="4143122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en-US" altLang="zh-CN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GB/T24554-2009</a:t>
            </a: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燃料电池发动机性能试验方法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24"/>
          <p:cNvSpPr txBox="1"/>
          <p:nvPr/>
        </p:nvSpPr>
        <p:spPr>
          <a:xfrm>
            <a:off x="4357686" y="1285866"/>
            <a:ext cx="468173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en-US" altLang="zh-CN" sz="14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GB/T33978-2017</a:t>
            </a:r>
            <a:r>
              <a:rPr lang="zh-CN" altLang="en-US" sz="14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道路车辆用质子交换膜燃料电池模块</a:t>
            </a:r>
            <a:endParaRPr lang="zh-CN" altLang="en-US" sz="14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428596" y="1599331"/>
          <a:ext cx="8429685" cy="2540000"/>
        </p:xfrm>
        <a:graphic>
          <a:graphicData uri="http://schemas.openxmlformats.org/drawingml/2006/table">
            <a:tbl>
              <a:tblPr/>
              <a:tblGrid>
                <a:gridCol w="428628"/>
                <a:gridCol w="785818"/>
                <a:gridCol w="1857388"/>
                <a:gridCol w="4786347"/>
                <a:gridCol w="571504"/>
              </a:tblGrid>
              <a:tr h="223203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序号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试验项目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参考标准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atin typeface="等线"/>
                          <a:ea typeface="微软雅黑"/>
                          <a:cs typeface="Times New Roman"/>
                        </a:rPr>
                        <a:t>要求及条件</a:t>
                      </a:r>
                      <a:endParaRPr lang="zh-CN" sz="1200" kern="10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备注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5753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微软雅黑"/>
                          <a:ea typeface="等线"/>
                          <a:cs typeface="Times New Roman"/>
                        </a:rPr>
                        <a:t>1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低温存储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微软雅黑"/>
                          <a:ea typeface="等线"/>
                          <a:cs typeface="Times New Roman"/>
                        </a:rPr>
                        <a:t>GB/T33978-2017 6.13.1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微软雅黑"/>
                          <a:ea typeface="等线"/>
                          <a:cs typeface="Times New Roman"/>
                        </a:rPr>
                        <a:t>-10</a:t>
                      </a: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、</a:t>
                      </a:r>
                      <a:r>
                        <a:rPr lang="en-US" sz="1200" kern="100" dirty="0">
                          <a:latin typeface="等线"/>
                          <a:ea typeface="微软雅黑"/>
                          <a:cs typeface="Times New Roman"/>
                        </a:rPr>
                        <a:t>-20</a:t>
                      </a: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、</a:t>
                      </a:r>
                      <a:r>
                        <a:rPr lang="en-US" sz="1200" kern="100" dirty="0">
                          <a:latin typeface="等线"/>
                          <a:ea typeface="微软雅黑"/>
                          <a:cs typeface="Times New Roman"/>
                        </a:rPr>
                        <a:t>-30</a:t>
                      </a: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、</a:t>
                      </a:r>
                      <a:r>
                        <a:rPr lang="en-US" sz="1200" kern="100" dirty="0">
                          <a:latin typeface="等线"/>
                          <a:ea typeface="微软雅黑"/>
                          <a:cs typeface="Times New Roman"/>
                        </a:rPr>
                        <a:t>-40</a:t>
                      </a: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℃，</a:t>
                      </a:r>
                      <a:r>
                        <a:rPr lang="en-US" sz="1200" kern="100" dirty="0">
                          <a:latin typeface="等线"/>
                          <a:ea typeface="微软雅黑"/>
                          <a:cs typeface="Times New Roman"/>
                        </a:rPr>
                        <a:t>12h</a:t>
                      </a: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，</a:t>
                      </a:r>
                      <a:r>
                        <a:rPr lang="en-US" sz="1200" kern="100" dirty="0">
                          <a:latin typeface="等线"/>
                          <a:ea typeface="微软雅黑"/>
                          <a:cs typeface="Times New Roman"/>
                        </a:rPr>
                        <a:t>3</a:t>
                      </a: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次，燃料电池发动机系统不出现开裂、破碎、永久变形或其他物理</a:t>
                      </a:r>
                      <a:r>
                        <a:rPr lang="zh-CN" sz="1200" kern="100" dirty="0" smtClean="0">
                          <a:latin typeface="等线"/>
                          <a:ea typeface="微软雅黑"/>
                          <a:cs typeface="Times New Roman"/>
                        </a:rPr>
                        <a:t>损伤</a:t>
                      </a:r>
                      <a:endParaRPr lang="en-US" altLang="zh-CN" sz="1200" kern="100" dirty="0" smtClean="0">
                        <a:latin typeface="等线"/>
                        <a:ea typeface="微软雅黑"/>
                        <a:cs typeface="Times New Roman"/>
                      </a:endParaRPr>
                    </a:p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latin typeface="等线"/>
                          <a:ea typeface="微软雅黑"/>
                          <a:cs typeface="Times New Roman"/>
                        </a:rPr>
                        <a:t>气密性试验、运行试验；</a:t>
                      </a:r>
                      <a:endParaRPr lang="en-US" altLang="zh-CN" sz="1200" kern="100" dirty="0" smtClean="0">
                        <a:latin typeface="等线"/>
                        <a:ea typeface="微软雅黑"/>
                        <a:cs typeface="Times New Roman"/>
                      </a:endParaRPr>
                    </a:p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latin typeface="等线"/>
                          <a:ea typeface="微软雅黑"/>
                          <a:cs typeface="Times New Roman"/>
                        </a:rPr>
                        <a:t>窜气试验；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CN" sz="105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297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微软雅黑"/>
                          <a:ea typeface="等线"/>
                          <a:cs typeface="Times New Roman"/>
                        </a:rPr>
                        <a:t>2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atin typeface="等线"/>
                          <a:ea typeface="微软雅黑"/>
                          <a:cs typeface="Times New Roman"/>
                        </a:rPr>
                        <a:t>高温存储</a:t>
                      </a:r>
                      <a:endParaRPr lang="zh-CN" sz="1200" kern="10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微软雅黑"/>
                          <a:ea typeface="等线"/>
                          <a:cs typeface="Times New Roman"/>
                        </a:rPr>
                        <a:t>GB/T33978-2017 6.13.2</a:t>
                      </a:r>
                      <a:endParaRPr lang="zh-CN" sz="120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微软雅黑"/>
                          <a:ea typeface="等线"/>
                          <a:cs typeface="Times New Roman"/>
                        </a:rPr>
                        <a:t>60</a:t>
                      </a: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℃，</a:t>
                      </a:r>
                      <a:r>
                        <a:rPr lang="en-US" sz="1200" kern="100" dirty="0">
                          <a:latin typeface="等线"/>
                          <a:ea typeface="微软雅黑"/>
                          <a:cs typeface="Times New Roman"/>
                        </a:rPr>
                        <a:t>12h</a:t>
                      </a: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，</a:t>
                      </a:r>
                      <a:r>
                        <a:rPr lang="en-US" sz="1200" kern="100" dirty="0">
                          <a:latin typeface="等线"/>
                          <a:ea typeface="微软雅黑"/>
                          <a:cs typeface="Times New Roman"/>
                        </a:rPr>
                        <a:t>3</a:t>
                      </a:r>
                      <a:r>
                        <a:rPr lang="zh-CN" sz="1200" kern="100" dirty="0">
                          <a:latin typeface="等线"/>
                          <a:ea typeface="微软雅黑"/>
                          <a:cs typeface="Times New Roman"/>
                        </a:rPr>
                        <a:t>次，燃料电池发动机系统不出现开裂、破碎、永久变形或其他物理</a:t>
                      </a:r>
                      <a:r>
                        <a:rPr lang="zh-CN" sz="1200" kern="100" dirty="0" smtClean="0">
                          <a:latin typeface="等线"/>
                          <a:ea typeface="微软雅黑"/>
                          <a:cs typeface="Times New Roman"/>
                        </a:rPr>
                        <a:t>损伤</a:t>
                      </a:r>
                      <a:r>
                        <a:rPr lang="zh-CN" altLang="en-US" sz="1200" kern="100" dirty="0" smtClean="0">
                          <a:latin typeface="等线"/>
                          <a:ea typeface="微软雅黑"/>
                          <a:cs typeface="Times New Roman"/>
                        </a:rPr>
                        <a:t>；</a:t>
                      </a:r>
                      <a:endParaRPr lang="en-US" altLang="zh-CN" sz="1200" kern="100" dirty="0" smtClean="0">
                        <a:latin typeface="等线"/>
                        <a:ea typeface="微软雅黑"/>
                        <a:cs typeface="Times New Roman"/>
                      </a:endParaRPr>
                    </a:p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latin typeface="等线"/>
                          <a:ea typeface="微软雅黑"/>
                          <a:cs typeface="Times New Roman"/>
                        </a:rPr>
                        <a:t>气密性试验、运行试验；</a:t>
                      </a:r>
                      <a:endParaRPr lang="en-US" altLang="zh-CN" sz="1200" kern="100" dirty="0" smtClean="0">
                        <a:latin typeface="等线"/>
                        <a:ea typeface="微软雅黑"/>
                        <a:cs typeface="Times New Roman"/>
                      </a:endParaRPr>
                    </a:p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latin typeface="等线"/>
                          <a:ea typeface="微软雅黑"/>
                          <a:cs typeface="Times New Roman"/>
                        </a:rPr>
                        <a:t>窜气试验；</a:t>
                      </a:r>
                      <a:endParaRPr lang="zh-CN" altLang="en-US" sz="1200" kern="100" dirty="0" smtClean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CN" sz="105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297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1" kern="100" dirty="0" smtClean="0">
                          <a:solidFill>
                            <a:srgbClr val="FF0000"/>
                          </a:solidFill>
                          <a:latin typeface="等线"/>
                          <a:ea typeface="等线"/>
                          <a:cs typeface="Times New Roman"/>
                        </a:rPr>
                        <a:t>3</a:t>
                      </a:r>
                      <a:endParaRPr lang="zh-CN" sz="1200" b="1" kern="100" dirty="0">
                        <a:solidFill>
                          <a:srgbClr val="FF0000"/>
                        </a:solidFill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54864" marR="5486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1" kern="100" dirty="0" smtClean="0">
                          <a:solidFill>
                            <a:srgbClr val="FF0000"/>
                          </a:solidFill>
                          <a:latin typeface="等线"/>
                          <a:ea typeface="等线"/>
                          <a:cs typeface="Times New Roman"/>
                        </a:rPr>
                        <a:t>IP</a:t>
                      </a:r>
                      <a:r>
                        <a:rPr lang="zh-CN" altLang="en-US" sz="1200" b="1" kern="100" dirty="0" smtClean="0">
                          <a:solidFill>
                            <a:srgbClr val="FF0000"/>
                          </a:solidFill>
                          <a:latin typeface="等线"/>
                          <a:ea typeface="等线"/>
                          <a:cs typeface="Times New Roman"/>
                        </a:rPr>
                        <a:t>等级</a:t>
                      </a:r>
                      <a:endParaRPr lang="zh-CN" sz="1200" b="1" kern="100" dirty="0">
                        <a:solidFill>
                          <a:srgbClr val="FF0000"/>
                        </a:solidFill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1" kern="100" dirty="0" smtClean="0">
                          <a:solidFill>
                            <a:srgbClr val="FF0000"/>
                          </a:solidFill>
                          <a:latin typeface="等线"/>
                          <a:ea typeface="等线"/>
                          <a:cs typeface="Times New Roman"/>
                        </a:rPr>
                        <a:t>IP67</a:t>
                      </a:r>
                      <a:endParaRPr lang="zh-CN" sz="1200" b="1" kern="100" dirty="0">
                        <a:solidFill>
                          <a:srgbClr val="FF0000"/>
                        </a:solidFill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1" kern="100" dirty="0" smtClean="0">
                          <a:solidFill>
                            <a:srgbClr val="FF0000"/>
                          </a:solidFill>
                          <a:latin typeface="等线"/>
                          <a:ea typeface="等线"/>
                          <a:cs typeface="Times New Roman"/>
                        </a:rPr>
                        <a:t>PM2.5</a:t>
                      </a:r>
                      <a:r>
                        <a:rPr lang="zh-CN" altLang="en-US" sz="1200" b="1" kern="100" dirty="0" smtClean="0">
                          <a:solidFill>
                            <a:srgbClr val="FF0000"/>
                          </a:solidFill>
                          <a:latin typeface="等线"/>
                          <a:ea typeface="等线"/>
                          <a:cs typeface="Times New Roman"/>
                        </a:rPr>
                        <a:t>及水下</a:t>
                      </a:r>
                      <a:r>
                        <a:rPr lang="en-US" altLang="zh-CN" sz="1200" b="1" kern="100" dirty="0" smtClean="0">
                          <a:solidFill>
                            <a:srgbClr val="FF0000"/>
                          </a:solidFill>
                          <a:latin typeface="等线"/>
                          <a:ea typeface="等线"/>
                          <a:cs typeface="Times New Roman"/>
                        </a:rPr>
                        <a:t>1m</a:t>
                      </a:r>
                      <a:r>
                        <a:rPr lang="zh-CN" altLang="en-US" sz="1200" b="1" kern="100" dirty="0" smtClean="0">
                          <a:solidFill>
                            <a:srgbClr val="FF0000"/>
                          </a:solidFill>
                          <a:latin typeface="等线"/>
                          <a:ea typeface="等线"/>
                          <a:cs typeface="Times New Roman"/>
                        </a:rPr>
                        <a:t>位置放置</a:t>
                      </a:r>
                      <a:r>
                        <a:rPr lang="en-US" altLang="zh-CN" sz="1200" b="1" kern="100" dirty="0" smtClean="0">
                          <a:solidFill>
                            <a:srgbClr val="FF0000"/>
                          </a:solidFill>
                          <a:latin typeface="等线"/>
                          <a:ea typeface="等线"/>
                          <a:cs typeface="Times New Roman"/>
                        </a:rPr>
                        <a:t>30min</a:t>
                      </a:r>
                      <a:r>
                        <a:rPr lang="zh-CN" altLang="en-US" sz="1200" b="1" kern="100" dirty="0" smtClean="0">
                          <a:solidFill>
                            <a:srgbClr val="FF0000"/>
                          </a:solidFill>
                          <a:latin typeface="等线"/>
                          <a:ea typeface="等线"/>
                          <a:cs typeface="Times New Roman"/>
                        </a:rPr>
                        <a:t>后，取出擦干，拆壳检验</a:t>
                      </a:r>
                      <a:endParaRPr lang="zh-CN" altLang="en-US" sz="1200" b="1" kern="100" dirty="0" smtClean="0">
                        <a:solidFill>
                          <a:srgbClr val="FF0000"/>
                        </a:solidFill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CN" sz="1050" kern="100" dirty="0"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4714890"/>
            <a:ext cx="5319000" cy="200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标注 10"/>
          <p:cNvSpPr/>
          <p:nvPr/>
        </p:nvSpPr>
        <p:spPr>
          <a:xfrm>
            <a:off x="6000760" y="2285998"/>
            <a:ext cx="1857388" cy="500066"/>
          </a:xfrm>
          <a:prstGeom prst="wedgeRoundRectCallout">
            <a:avLst>
              <a:gd name="adj1" fmla="val -130297"/>
              <a:gd name="adj2" fmla="val -89439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个温度均要测到</a:t>
            </a:r>
            <a:endParaRPr lang="zh-CN" altLang="en-US" sz="1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6891">
        <p:fade/>
      </p:transition>
    </mc:Choice>
    <mc:Fallback>
      <p:transition spd="med" advTm="6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61160" cy="53022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3"/>
          <p:cNvSpPr txBox="1"/>
          <p:nvPr/>
        </p:nvSpPr>
        <p:spPr>
          <a:xfrm>
            <a:off x="3773158" y="1826932"/>
            <a:ext cx="143244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待测物品准备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24"/>
          <p:cNvSpPr txBox="1"/>
          <p:nvPr/>
        </p:nvSpPr>
        <p:spPr>
          <a:xfrm>
            <a:off x="3773158" y="2154348"/>
            <a:ext cx="107337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文件准备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43306" y="1357304"/>
            <a:ext cx="2292935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检验前准备事项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25914" y="3003798"/>
            <a:ext cx="5319000" cy="200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TextBox 23"/>
          <p:cNvSpPr txBox="1"/>
          <p:nvPr/>
        </p:nvSpPr>
        <p:spPr>
          <a:xfrm>
            <a:off x="6541399" y="1860940"/>
            <a:ext cx="143244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标示名牌准备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9235">
        <p:fade/>
      </p:transition>
    </mc:Choice>
    <mc:Fallback>
      <p:transition spd="med" advTm="92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10" grpId="0" animBg="1"/>
      <p:bldP spid="11" grpId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357158" y="785800"/>
            <a:ext cx="4543256" cy="530915"/>
            <a:chOff x="3773160" y="1247148"/>
            <a:chExt cx="4543256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2103781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0E90BE"/>
                  </a:solidFill>
                  <a:latin typeface="Impact" panose="020B0806030902050204" pitchFamily="34" charset="0"/>
                </a:rPr>
                <a:t>Work review</a:t>
              </a:r>
              <a:endParaRPr lang="zh-CN" altLang="en-US" sz="3000" b="1" dirty="0">
                <a:solidFill>
                  <a:srgbClr val="0E90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3481" y="1293314"/>
              <a:ext cx="2292935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检验前准备事项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0" y="4500576"/>
            <a:ext cx="5319000" cy="200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23"/>
          <p:cNvSpPr txBox="1"/>
          <p:nvPr/>
        </p:nvSpPr>
        <p:spPr>
          <a:xfrm>
            <a:off x="500034" y="1714494"/>
            <a:ext cx="8429684" cy="255967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ts val="25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）燃料电池发动机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台；   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待检设备，必须携带；</a:t>
            </a:r>
            <a:endParaRPr lang="en-US" altLang="zh-CN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5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）燃料电池堆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台；         性能试验完成后，若可拆卸发动机中燃料电池堆，可以不准备；</a:t>
            </a:r>
          </a:p>
          <a:p>
            <a:pPr lvl="0">
              <a:lnSpc>
                <a:spcPts val="25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）气体管路接头；            提前告知检验中心处，若已有，则不用准备；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5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）散热器总成；               可自行携带或不带。 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5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）测试平台；                   已有，传感器等均已符合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GB/T 24554-2009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中要求；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f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）电源；                          提前告知检验中心处，若已有，则不用准备；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500"/>
              </a:lnSpc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14630" indent="-214630"/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23"/>
          <p:cNvSpPr txBox="1"/>
          <p:nvPr/>
        </p:nvSpPr>
        <p:spPr>
          <a:xfrm>
            <a:off x="442754" y="1357304"/>
            <a:ext cx="143244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待测物品准备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24"/>
          <p:cNvSpPr txBox="1"/>
          <p:nvPr/>
        </p:nvSpPr>
        <p:spPr>
          <a:xfrm>
            <a:off x="5784645" y="1357304"/>
            <a:ext cx="107337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文件准备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3210995" y="1357304"/>
            <a:ext cx="143244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标示名牌准备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6891">
        <p:fade/>
      </p:transition>
    </mc:Choice>
    <mc:Fallback>
      <p:transition spd="med" advTm="6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12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357158" y="785800"/>
            <a:ext cx="4543256" cy="530915"/>
            <a:chOff x="3773160" y="1247148"/>
            <a:chExt cx="4543256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2103781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0E90BE"/>
                  </a:solidFill>
                  <a:latin typeface="Impact" panose="020B0806030902050204" pitchFamily="34" charset="0"/>
                </a:rPr>
                <a:t>Work review</a:t>
              </a:r>
              <a:endParaRPr lang="zh-CN" altLang="en-US" sz="3000" b="1" dirty="0">
                <a:solidFill>
                  <a:srgbClr val="0E90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3481" y="1293314"/>
              <a:ext cx="2292935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检验前准备事项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0" y="4500576"/>
            <a:ext cx="5319000" cy="200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23"/>
          <p:cNvSpPr txBox="1"/>
          <p:nvPr/>
        </p:nvSpPr>
        <p:spPr>
          <a:xfrm>
            <a:off x="500034" y="1714494"/>
            <a:ext cx="8429684" cy="223907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ts val="25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）铭牌： 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GB/T29838-2003</a:t>
            </a:r>
            <a:endParaRPr lang="en-US" altLang="zh-CN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5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铭牌应永久固定在燃料电池发动机上，考虑化学腐蚀，热和环境影响，铭牌应持久而易见。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5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铭牌应至少包含以下信息：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5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◆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制造商名称或注册商标；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5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◆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模块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号；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5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◆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日期编码或可追溯到日期的序列号；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14630" indent="-214630"/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23"/>
          <p:cNvSpPr txBox="1"/>
          <p:nvPr/>
        </p:nvSpPr>
        <p:spPr>
          <a:xfrm>
            <a:off x="442754" y="1357304"/>
            <a:ext cx="143244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待测物品准备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24"/>
          <p:cNvSpPr txBox="1"/>
          <p:nvPr/>
        </p:nvSpPr>
        <p:spPr>
          <a:xfrm>
            <a:off x="5784645" y="1357304"/>
            <a:ext cx="107337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文件准备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3210995" y="1357304"/>
            <a:ext cx="143244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标示名牌准备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5214942" y="2928940"/>
            <a:ext cx="2500330" cy="928694"/>
          </a:xfrm>
          <a:prstGeom prst="wedgeRoundRectCallout">
            <a:avLst>
              <a:gd name="adj1" fmla="val -206224"/>
              <a:gd name="adj2" fmla="val -151969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结构设计需考虑铭牌位置及固定方式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6891">
        <p:fade/>
      </p:transition>
    </mc:Choice>
    <mc:Fallback>
      <p:transition spd="med" advTm="6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12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357158" y="785800"/>
            <a:ext cx="4543256" cy="530915"/>
            <a:chOff x="3773160" y="1247148"/>
            <a:chExt cx="4543256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2103781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0E90BE"/>
                  </a:solidFill>
                  <a:latin typeface="Impact" panose="020B0806030902050204" pitchFamily="34" charset="0"/>
                </a:rPr>
                <a:t>Work review</a:t>
              </a:r>
              <a:endParaRPr lang="zh-CN" altLang="en-US" sz="3000" b="1" dirty="0">
                <a:solidFill>
                  <a:srgbClr val="0E90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3481" y="1293314"/>
              <a:ext cx="2292935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检验前准备事项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0" y="4500576"/>
            <a:ext cx="5319000" cy="200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23"/>
          <p:cNvSpPr txBox="1"/>
          <p:nvPr/>
        </p:nvSpPr>
        <p:spPr>
          <a:xfrm>
            <a:off x="500034" y="1714494"/>
            <a:ext cx="8429684" cy="223907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ts val="25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）标示： 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GB/T29838-2003</a:t>
            </a:r>
            <a:endParaRPr lang="en-US" altLang="zh-CN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5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应标明互换连接导致的不安全情况，如可行，应标示反极连接和接地：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5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）警示标签：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5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根据情况使用如下警示标签：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5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◆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振动危险；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◆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高温；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◆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易燃气体或液体；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◆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腐蚀性介质；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◆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有毒介质；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5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高电压需贴示“优先处理短路”标签；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14630" indent="-214630"/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23"/>
          <p:cNvSpPr txBox="1"/>
          <p:nvPr/>
        </p:nvSpPr>
        <p:spPr>
          <a:xfrm>
            <a:off x="442754" y="1357304"/>
            <a:ext cx="143244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待测物品准备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24"/>
          <p:cNvSpPr txBox="1"/>
          <p:nvPr/>
        </p:nvSpPr>
        <p:spPr>
          <a:xfrm>
            <a:off x="5784645" y="1357304"/>
            <a:ext cx="107337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文件准备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3210995" y="1357304"/>
            <a:ext cx="143244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标示名牌准备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6891">
        <p:fade/>
      </p:transition>
    </mc:Choice>
    <mc:Fallback>
      <p:transition spd="med" advTm="6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12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357158" y="785800"/>
            <a:ext cx="4543256" cy="530915"/>
            <a:chOff x="3773160" y="1247148"/>
            <a:chExt cx="4543256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2103781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0E90BE"/>
                  </a:solidFill>
                  <a:latin typeface="Impact" panose="020B0806030902050204" pitchFamily="34" charset="0"/>
                </a:rPr>
                <a:t>Work review</a:t>
              </a:r>
              <a:endParaRPr lang="zh-CN" altLang="en-US" sz="3000" b="1" dirty="0">
                <a:solidFill>
                  <a:srgbClr val="0E90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3481" y="1293314"/>
              <a:ext cx="2292935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检验前准备事项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0" y="4500576"/>
            <a:ext cx="5319000" cy="200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23"/>
          <p:cNvSpPr txBox="1"/>
          <p:nvPr/>
        </p:nvSpPr>
        <p:spPr>
          <a:xfrm>
            <a:off x="500034" y="1714494"/>
            <a:ext cx="8429684" cy="33162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ts val="25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说明书；   需标明以下参数：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3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  —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电压和电流标称功率输出；</a:t>
            </a:r>
          </a:p>
          <a:p>
            <a:pPr>
              <a:lnSpc>
                <a:spcPts val="23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  —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温度和冷却剂（如有必要）流量标称热能输出；</a:t>
            </a:r>
          </a:p>
          <a:p>
            <a:pPr>
              <a:lnSpc>
                <a:spcPts val="23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  —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燃料电池模块标称温度范围；</a:t>
            </a:r>
          </a:p>
          <a:p>
            <a:pPr>
              <a:lnSpc>
                <a:spcPts val="23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  —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标称燃料组分；</a:t>
            </a:r>
          </a:p>
          <a:p>
            <a:pPr>
              <a:lnSpc>
                <a:spcPts val="23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  —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阴极和阳极介质标称流量；</a:t>
            </a:r>
          </a:p>
          <a:p>
            <a:pPr>
              <a:lnSpc>
                <a:spcPts val="23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  —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阴极和阳极流体标称压力范围；</a:t>
            </a:r>
          </a:p>
          <a:p>
            <a:pPr>
              <a:lnSpc>
                <a:spcPts val="23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  —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制造商规定的标称范围内输出功率变化率；</a:t>
            </a:r>
          </a:p>
          <a:p>
            <a:pPr>
              <a:lnSpc>
                <a:spcPts val="23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   正常运行型式试验，燃料电池模块应在上述正常条件下运行，直达到热平衡条件；</a:t>
            </a:r>
            <a:endParaRPr lang="en-US" altLang="zh-CN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500"/>
              </a:lnSpc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14630" indent="-214630"/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23"/>
          <p:cNvSpPr txBox="1"/>
          <p:nvPr/>
        </p:nvSpPr>
        <p:spPr>
          <a:xfrm>
            <a:off x="442754" y="1357304"/>
            <a:ext cx="143244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待测物品准备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24"/>
          <p:cNvSpPr txBox="1"/>
          <p:nvPr/>
        </p:nvSpPr>
        <p:spPr>
          <a:xfrm>
            <a:off x="5784645" y="1357304"/>
            <a:ext cx="107337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文件准备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3210995" y="1357304"/>
            <a:ext cx="143244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标示名牌准备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6891">
        <p:fade/>
      </p:transition>
    </mc:Choice>
    <mc:Fallback>
      <p:transition spd="med" advTm="6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12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42924"/>
            <a:ext cx="3228536" cy="118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956051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43306" y="649730"/>
            <a:ext cx="1369606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其他信息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25000" y="4643452"/>
            <a:ext cx="5319000" cy="200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642924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TextBox 23"/>
          <p:cNvSpPr txBox="1"/>
          <p:nvPr/>
        </p:nvSpPr>
        <p:spPr>
          <a:xfrm>
            <a:off x="285720" y="3786196"/>
            <a:ext cx="7929618" cy="103105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630" indent="-214630">
              <a:lnSpc>
                <a:spcPts val="25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、天津车检中心郭博士反馈，中机正在调整上公告要求，还没确定具体发布日期，会增加很多的测试项，包括电堆和发动机的可靠性测试，低温冷启动项目增加可能性很大，建议提前做好准备。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extBox 23"/>
          <p:cNvSpPr txBox="1"/>
          <p:nvPr/>
        </p:nvSpPr>
        <p:spPr>
          <a:xfrm>
            <a:off x="3643306" y="1078358"/>
            <a:ext cx="5143536" cy="6791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630" indent="-214630">
              <a:lnSpc>
                <a:spcPts val="25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、上海车检中心裴博士反馈，高低温存储试验，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lnSpc>
                <a:spcPts val="25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月份会涨价，价格由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万涨价至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3"/>
          <p:cNvSpPr txBox="1"/>
          <p:nvPr/>
        </p:nvSpPr>
        <p:spPr>
          <a:xfrm>
            <a:off x="357158" y="1935614"/>
            <a:ext cx="7929618" cy="135165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630" lvl="0" indent="-214630">
              <a:lnSpc>
                <a:spcPts val="25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、上海车检中心实验项目“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额定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1h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试验，参考中机函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号文：新能源推荐目录要求，报价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1.59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”经查证中机函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【2017】2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号文件，附件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动力电池、燃料电池相关技术指标测试方法（试行）要求为：</a:t>
            </a:r>
            <a:endParaRPr lang="zh-CN" altLang="en-US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14630" indent="-214630">
              <a:lnSpc>
                <a:spcPts val="2500"/>
              </a:lnSpc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71604" y="2928940"/>
            <a:ext cx="6486525" cy="900112"/>
          </a:xfrm>
          <a:prstGeom prst="rect">
            <a:avLst/>
          </a:prstGeom>
          <a:noFill/>
          <a:ln w="15875">
            <a:solidFill>
              <a:srgbClr val="0070C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9235">
        <p:fade/>
      </p:transition>
    </mc:Choice>
    <mc:Fallback>
      <p:transition spd="med" advTm="92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3" grpId="0"/>
      <p:bldP spid="12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3"/>
          <p:cNvSpPr txBox="1"/>
          <p:nvPr/>
        </p:nvSpPr>
        <p:spPr>
          <a:xfrm>
            <a:off x="4643438" y="1858429"/>
            <a:ext cx="125290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北京亿华通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11"/>
          <p:cNvGrpSpPr/>
          <p:nvPr/>
        </p:nvGrpSpPr>
        <p:grpSpPr>
          <a:xfrm>
            <a:off x="3773160" y="1247148"/>
            <a:ext cx="5158810" cy="530915"/>
            <a:chOff x="3773160" y="1247148"/>
            <a:chExt cx="5158810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2103781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0E90BE"/>
                  </a:solidFill>
                  <a:latin typeface="Impact" panose="020B0806030902050204" pitchFamily="34" charset="0"/>
                </a:rPr>
                <a:t>Work review</a:t>
              </a:r>
              <a:endParaRPr lang="zh-CN" altLang="en-US" sz="3000" b="1" dirty="0">
                <a:solidFill>
                  <a:srgbClr val="0E90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3481" y="1293314"/>
              <a:ext cx="2908489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友商信息及参数确认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3825000" y="2571750"/>
            <a:ext cx="5319000" cy="200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TextBox 23"/>
          <p:cNvSpPr txBox="1"/>
          <p:nvPr/>
        </p:nvSpPr>
        <p:spPr>
          <a:xfrm>
            <a:off x="3786182" y="2143122"/>
            <a:ext cx="143244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武汉众宇动力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extBox 23"/>
          <p:cNvSpPr txBox="1"/>
          <p:nvPr/>
        </p:nvSpPr>
        <p:spPr>
          <a:xfrm>
            <a:off x="5857884" y="1857370"/>
            <a:ext cx="250966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上海燃料电池汽车动力系统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3"/>
          <p:cNvSpPr txBox="1"/>
          <p:nvPr/>
        </p:nvSpPr>
        <p:spPr>
          <a:xfrm>
            <a:off x="3786182" y="1857370"/>
            <a:ext cx="714298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23"/>
          <p:cNvSpPr txBox="1"/>
          <p:nvPr/>
        </p:nvSpPr>
        <p:spPr>
          <a:xfrm>
            <a:off x="6929454" y="2143122"/>
            <a:ext cx="125290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蓝吉新动力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6891">
        <p:fade/>
      </p:transition>
    </mc:Choice>
    <mc:Fallback>
      <p:transition spd="med" advTm="6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0" grpId="0" animBg="1"/>
      <p:bldP spid="11" grpId="0" animBg="1"/>
      <p:bldP spid="13" grpId="0"/>
      <p:bldP spid="12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291"/>
          <p:cNvSpPr>
            <a:spLocks noChangeArrowheads="1"/>
          </p:cNvSpPr>
          <p:nvPr/>
        </p:nvSpPr>
        <p:spPr bwMode="auto">
          <a:xfrm flipV="1">
            <a:off x="7391400" y="1886956"/>
            <a:ext cx="5181600" cy="1295000"/>
          </a:xfrm>
          <a:prstGeom prst="parallelogram">
            <a:avLst>
              <a:gd name="adj" fmla="val 55130"/>
            </a:avLst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AutoShape 292"/>
          <p:cNvSpPr>
            <a:spLocks noChangeArrowheads="1"/>
          </p:cNvSpPr>
          <p:nvPr/>
        </p:nvSpPr>
        <p:spPr bwMode="auto">
          <a:xfrm flipV="1">
            <a:off x="-990600" y="1886956"/>
            <a:ext cx="5181600" cy="1295000"/>
          </a:xfrm>
          <a:prstGeom prst="parallelogram">
            <a:avLst>
              <a:gd name="adj" fmla="val 55130"/>
            </a:avLst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WordArt 293"/>
          <p:cNvSpPr>
            <a:spLocks noChangeArrowheads="1" noChangeShapeType="1" noTextEdit="1"/>
          </p:cNvSpPr>
          <p:nvPr/>
        </p:nvSpPr>
        <p:spPr bwMode="auto">
          <a:xfrm>
            <a:off x="1373505" y="2110740"/>
            <a:ext cx="1732915" cy="4762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000" kern="1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outerShdw dist="35921" dir="2700000" algn="ctr" rotWithShape="0">
                    <a:srgbClr val="000000">
                      <a:alpha val="8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会议议程</a:t>
            </a:r>
          </a:p>
        </p:txBody>
      </p:sp>
      <p:sp>
        <p:nvSpPr>
          <p:cNvPr id="44" name="WordArt 294"/>
          <p:cNvSpPr>
            <a:spLocks noChangeArrowheads="1" noChangeShapeType="1" noTextEdit="1"/>
          </p:cNvSpPr>
          <p:nvPr/>
        </p:nvSpPr>
        <p:spPr bwMode="auto">
          <a:xfrm>
            <a:off x="1763688" y="2779437"/>
            <a:ext cx="1143000" cy="15235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WordArt 20"/>
          <p:cNvSpPr>
            <a:spLocks noChangeArrowheads="1" noChangeShapeType="1" noTextEdit="1"/>
          </p:cNvSpPr>
          <p:nvPr/>
        </p:nvSpPr>
        <p:spPr bwMode="auto">
          <a:xfrm>
            <a:off x="3643021" y="300310"/>
            <a:ext cx="2286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xmlns="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1</a:t>
            </a:r>
            <a:endParaRPr lang="zh-CN" altLang="en-US" sz="3600" b="1" kern="1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46" name="Rectangle 22"/>
          <p:cNvSpPr>
            <a:spLocks noChangeArrowheads="1"/>
          </p:cNvSpPr>
          <p:nvPr/>
        </p:nvSpPr>
        <p:spPr bwMode="auto">
          <a:xfrm>
            <a:off x="4100221" y="300651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参照标准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WordArt 20"/>
          <p:cNvSpPr>
            <a:spLocks noChangeArrowheads="1" noChangeShapeType="1" noTextEdit="1"/>
          </p:cNvSpPr>
          <p:nvPr/>
        </p:nvSpPr>
        <p:spPr bwMode="auto">
          <a:xfrm>
            <a:off x="3947821" y="1066878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xmlns="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2</a:t>
            </a:r>
            <a:endParaRPr lang="zh-CN" altLang="en-US" sz="3600" b="1" kern="1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48" name="Rectangle 22"/>
          <p:cNvSpPr>
            <a:spLocks noChangeArrowheads="1"/>
          </p:cNvSpPr>
          <p:nvPr/>
        </p:nvSpPr>
        <p:spPr bwMode="auto">
          <a:xfrm>
            <a:off x="4404877" y="1067023"/>
            <a:ext cx="312928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检验中心及报价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WordArt 20"/>
          <p:cNvSpPr>
            <a:spLocks noChangeArrowheads="1" noChangeShapeType="1" noTextEdit="1"/>
          </p:cNvSpPr>
          <p:nvPr/>
        </p:nvSpPr>
        <p:spPr bwMode="auto">
          <a:xfrm>
            <a:off x="4328821" y="1819461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xmlns="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3</a:t>
            </a:r>
            <a:endParaRPr lang="zh-CN" altLang="en-US" sz="3600" b="1" kern="1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50" name="Rectangle 22"/>
          <p:cNvSpPr>
            <a:spLocks noChangeArrowheads="1"/>
          </p:cNvSpPr>
          <p:nvPr/>
        </p:nvSpPr>
        <p:spPr bwMode="auto">
          <a:xfrm>
            <a:off x="4714122" y="1819498"/>
            <a:ext cx="350139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buClrTx/>
              <a:buSzTx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检验项目及要求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WordArt 20"/>
          <p:cNvSpPr>
            <a:spLocks noChangeArrowheads="1" noChangeShapeType="1" noTextEdit="1"/>
          </p:cNvSpPr>
          <p:nvPr/>
        </p:nvSpPr>
        <p:spPr bwMode="auto">
          <a:xfrm>
            <a:off x="4781576" y="2586326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xmlns="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4</a:t>
            </a:r>
            <a:endParaRPr lang="zh-CN" altLang="en-US" sz="3600" b="1" kern="1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52" name="Rectangle 22"/>
          <p:cNvSpPr>
            <a:spLocks noChangeArrowheads="1"/>
          </p:cNvSpPr>
          <p:nvPr/>
        </p:nvSpPr>
        <p:spPr bwMode="auto">
          <a:xfrm>
            <a:off x="5314976" y="2586665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检验前准备事项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WordArt 20"/>
          <p:cNvSpPr>
            <a:spLocks noChangeArrowheads="1" noChangeShapeType="1" noTextEdit="1"/>
          </p:cNvSpPr>
          <p:nvPr/>
        </p:nvSpPr>
        <p:spPr bwMode="auto">
          <a:xfrm>
            <a:off x="5281642" y="3400575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xmlns="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5</a:t>
            </a:r>
            <a:endParaRPr lang="zh-CN" altLang="en-US" sz="3600" b="1" kern="1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5815042" y="3400914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其他信息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WordArt 20"/>
          <p:cNvSpPr>
            <a:spLocks noChangeArrowheads="1" noChangeShapeType="1" noTextEdit="1"/>
          </p:cNvSpPr>
          <p:nvPr/>
        </p:nvSpPr>
        <p:spPr bwMode="auto">
          <a:xfrm>
            <a:off x="5786446" y="4214824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xmlns="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6</a:t>
            </a:r>
            <a:endParaRPr lang="zh-CN" altLang="en-US" sz="3600" b="1" kern="1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18" name="Rectangle 22"/>
          <p:cNvSpPr>
            <a:spLocks noChangeArrowheads="1"/>
          </p:cNvSpPr>
          <p:nvPr/>
        </p:nvSpPr>
        <p:spPr bwMode="auto">
          <a:xfrm>
            <a:off x="6319846" y="4215163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友商信息及参数确认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9281">
        <p:fade/>
      </p:transition>
    </mc:Choice>
    <mc:Fallback>
      <p:transition spd="med" advTm="92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7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15" grpId="0"/>
      <p:bldP spid="16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357158" y="785800"/>
            <a:ext cx="3619927" cy="530915"/>
            <a:chOff x="3773160" y="1247148"/>
            <a:chExt cx="3619927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2103781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0E90BE"/>
                  </a:solidFill>
                  <a:latin typeface="Impact" panose="020B0806030902050204" pitchFamily="34" charset="0"/>
                </a:rPr>
                <a:t>Work review</a:t>
              </a:r>
              <a:endParaRPr lang="zh-CN" altLang="en-US" sz="3000" b="1" dirty="0">
                <a:solidFill>
                  <a:srgbClr val="0E90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3481" y="1293314"/>
              <a:ext cx="1369606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友商信息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0" y="4500576"/>
            <a:ext cx="5319000" cy="200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23"/>
          <p:cNvSpPr txBox="1"/>
          <p:nvPr/>
        </p:nvSpPr>
        <p:spPr>
          <a:xfrm>
            <a:off x="442754" y="1357304"/>
            <a:ext cx="1512594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丰田（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Mirai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23"/>
          <p:cNvSpPr txBox="1"/>
          <p:nvPr/>
        </p:nvSpPr>
        <p:spPr>
          <a:xfrm>
            <a:off x="285720" y="3929072"/>
            <a:ext cx="412388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http://www.sohu.com/a/235407836_560178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34" y="1643056"/>
            <a:ext cx="3972158" cy="2252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4810" y="142858"/>
            <a:ext cx="1900809" cy="114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86512" y="142858"/>
            <a:ext cx="1928826" cy="119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2033209" y="1358363"/>
            <a:ext cx="125290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北京亿华通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23"/>
          <p:cNvSpPr txBox="1"/>
          <p:nvPr/>
        </p:nvSpPr>
        <p:spPr>
          <a:xfrm>
            <a:off x="5890861" y="1357304"/>
            <a:ext cx="143244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武汉众宇动力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3"/>
          <p:cNvSpPr txBox="1"/>
          <p:nvPr/>
        </p:nvSpPr>
        <p:spPr>
          <a:xfrm>
            <a:off x="3247655" y="1357304"/>
            <a:ext cx="250966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上海燃料电池汽车动力系统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3"/>
          <p:cNvSpPr txBox="1"/>
          <p:nvPr/>
        </p:nvSpPr>
        <p:spPr>
          <a:xfrm>
            <a:off x="7319621" y="1357304"/>
            <a:ext cx="125290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蓝吉新动力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86314" y="1643056"/>
            <a:ext cx="3794707" cy="26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6891">
        <p:fade/>
      </p:transition>
    </mc:Choice>
    <mc:Fallback>
      <p:transition spd="med" advTm="6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17" grpId="0"/>
      <p:bldP spid="19" grpId="0"/>
      <p:bldP spid="20" grpId="0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357158" y="785800"/>
            <a:ext cx="3619927" cy="530915"/>
            <a:chOff x="3773160" y="1247148"/>
            <a:chExt cx="3619927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2103781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0E90BE"/>
                  </a:solidFill>
                  <a:latin typeface="Impact" panose="020B0806030902050204" pitchFamily="34" charset="0"/>
                </a:rPr>
                <a:t>Work review</a:t>
              </a:r>
              <a:endParaRPr lang="zh-CN" altLang="en-US" sz="3000" b="1" dirty="0">
                <a:solidFill>
                  <a:srgbClr val="0E90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3481" y="1293314"/>
              <a:ext cx="1369606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友商信息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0" y="4500576"/>
            <a:ext cx="5319000" cy="200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23"/>
          <p:cNvSpPr txBox="1"/>
          <p:nvPr/>
        </p:nvSpPr>
        <p:spPr>
          <a:xfrm>
            <a:off x="285720" y="3929072"/>
            <a:ext cx="2681824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http://www.sinohytec.com/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1643056"/>
            <a:ext cx="283742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57550" y="1643056"/>
            <a:ext cx="588645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29025" y="2357436"/>
            <a:ext cx="551497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23"/>
          <p:cNvSpPr txBox="1"/>
          <p:nvPr/>
        </p:nvSpPr>
        <p:spPr>
          <a:xfrm>
            <a:off x="1285852" y="1286925"/>
            <a:ext cx="125290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北京亿华通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5143504" y="1285866"/>
            <a:ext cx="143244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武汉众宇动力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23"/>
          <p:cNvSpPr txBox="1"/>
          <p:nvPr/>
        </p:nvSpPr>
        <p:spPr>
          <a:xfrm>
            <a:off x="2500298" y="1285866"/>
            <a:ext cx="250966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上海燃料电池汽车动力系统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23"/>
          <p:cNvSpPr txBox="1"/>
          <p:nvPr/>
        </p:nvSpPr>
        <p:spPr>
          <a:xfrm>
            <a:off x="428596" y="1285866"/>
            <a:ext cx="714298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丰田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3"/>
          <p:cNvSpPr txBox="1"/>
          <p:nvPr/>
        </p:nvSpPr>
        <p:spPr>
          <a:xfrm>
            <a:off x="6572264" y="1285866"/>
            <a:ext cx="125290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蓝吉新动力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6891">
        <p:fade/>
      </p:transition>
    </mc:Choice>
    <mc:Fallback>
      <p:transition spd="med" advTm="6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5" grpId="0"/>
      <p:bldP spid="18" grpId="0"/>
      <p:bldP spid="19" grpId="0"/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357158" y="785800"/>
            <a:ext cx="3619927" cy="530915"/>
            <a:chOff x="3773160" y="1247148"/>
            <a:chExt cx="3619927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2103781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0E90BE"/>
                  </a:solidFill>
                  <a:latin typeface="Impact" panose="020B0806030902050204" pitchFamily="34" charset="0"/>
                </a:rPr>
                <a:t>Work review</a:t>
              </a:r>
              <a:endParaRPr lang="zh-CN" altLang="en-US" sz="3000" b="1" dirty="0">
                <a:solidFill>
                  <a:srgbClr val="0E90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3481" y="1293314"/>
              <a:ext cx="1369606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友商信息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0" y="4500576"/>
            <a:ext cx="5319000" cy="200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720" y="1643056"/>
            <a:ext cx="562927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33950" y="1695450"/>
            <a:ext cx="421005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23"/>
          <p:cNvSpPr txBox="1"/>
          <p:nvPr/>
        </p:nvSpPr>
        <p:spPr>
          <a:xfrm>
            <a:off x="285720" y="3929072"/>
            <a:ext cx="4557338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http://www.fcv-sh.com/product_show.php?id=12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1285852" y="1286925"/>
            <a:ext cx="125290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北京亿华通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23"/>
          <p:cNvSpPr txBox="1"/>
          <p:nvPr/>
        </p:nvSpPr>
        <p:spPr>
          <a:xfrm>
            <a:off x="5143504" y="1285866"/>
            <a:ext cx="143244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武汉众宇动力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3"/>
          <p:cNvSpPr txBox="1"/>
          <p:nvPr/>
        </p:nvSpPr>
        <p:spPr>
          <a:xfrm>
            <a:off x="2500298" y="1285866"/>
            <a:ext cx="250966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上海燃料电池汽车动力系统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3"/>
          <p:cNvSpPr txBox="1"/>
          <p:nvPr/>
        </p:nvSpPr>
        <p:spPr>
          <a:xfrm>
            <a:off x="428596" y="1285866"/>
            <a:ext cx="714298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丰田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572264" y="1285866"/>
            <a:ext cx="125290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蓝吉新动力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6891">
        <p:fade/>
      </p:transition>
    </mc:Choice>
    <mc:Fallback>
      <p:transition spd="med" advTm="6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8" grpId="0"/>
      <p:bldP spid="20" grpId="0"/>
      <p:bldP spid="21" grpId="0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357158" y="785800"/>
            <a:ext cx="3619927" cy="530915"/>
            <a:chOff x="3773160" y="1247148"/>
            <a:chExt cx="3619927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2103781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0E90BE"/>
                  </a:solidFill>
                  <a:latin typeface="Impact" panose="020B0806030902050204" pitchFamily="34" charset="0"/>
                </a:rPr>
                <a:t>Work review</a:t>
              </a:r>
              <a:endParaRPr lang="zh-CN" altLang="en-US" sz="3000" b="1" dirty="0">
                <a:solidFill>
                  <a:srgbClr val="0E90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3481" y="1293314"/>
              <a:ext cx="1369606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友商信息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0" y="4500576"/>
            <a:ext cx="5319000" cy="200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23"/>
          <p:cNvSpPr txBox="1"/>
          <p:nvPr/>
        </p:nvSpPr>
        <p:spPr>
          <a:xfrm>
            <a:off x="285720" y="3929072"/>
            <a:ext cx="252312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http://www.troowin.com/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282" y="1785932"/>
            <a:ext cx="2825750" cy="200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86116" y="1643056"/>
            <a:ext cx="2610931" cy="2286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29322" y="1714494"/>
            <a:ext cx="2794240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23"/>
          <p:cNvSpPr txBox="1"/>
          <p:nvPr/>
        </p:nvSpPr>
        <p:spPr>
          <a:xfrm>
            <a:off x="1285852" y="1286925"/>
            <a:ext cx="125290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北京亿华通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23"/>
          <p:cNvSpPr txBox="1"/>
          <p:nvPr/>
        </p:nvSpPr>
        <p:spPr>
          <a:xfrm>
            <a:off x="5143504" y="1285866"/>
            <a:ext cx="143244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武汉众宇动力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23"/>
          <p:cNvSpPr txBox="1"/>
          <p:nvPr/>
        </p:nvSpPr>
        <p:spPr>
          <a:xfrm>
            <a:off x="2500298" y="1285866"/>
            <a:ext cx="250966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上海燃料电池汽车动力系统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3"/>
          <p:cNvSpPr txBox="1"/>
          <p:nvPr/>
        </p:nvSpPr>
        <p:spPr>
          <a:xfrm>
            <a:off x="428596" y="1285866"/>
            <a:ext cx="714298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丰田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3"/>
          <p:cNvSpPr txBox="1"/>
          <p:nvPr/>
        </p:nvSpPr>
        <p:spPr>
          <a:xfrm>
            <a:off x="6572264" y="1285866"/>
            <a:ext cx="125290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蓝吉新动力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6891">
        <p:fade/>
      </p:transition>
    </mc:Choice>
    <mc:Fallback>
      <p:transition spd="med" advTm="6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357158" y="785800"/>
            <a:ext cx="3619927" cy="530915"/>
            <a:chOff x="3773160" y="1247148"/>
            <a:chExt cx="3619927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2103781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0E90BE"/>
                  </a:solidFill>
                  <a:latin typeface="Impact" panose="020B0806030902050204" pitchFamily="34" charset="0"/>
                </a:rPr>
                <a:t>Work review</a:t>
              </a:r>
              <a:endParaRPr lang="zh-CN" altLang="en-US" sz="3000" b="1" dirty="0">
                <a:solidFill>
                  <a:srgbClr val="0E90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3481" y="1293314"/>
              <a:ext cx="1369606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友商信息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0" y="4500576"/>
            <a:ext cx="5319000" cy="200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23"/>
          <p:cNvSpPr txBox="1"/>
          <p:nvPr/>
        </p:nvSpPr>
        <p:spPr>
          <a:xfrm>
            <a:off x="285720" y="3929072"/>
            <a:ext cx="5128135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http://www.bluegtech.com/product/95964-3703-1.html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29190" y="1643056"/>
            <a:ext cx="3971755" cy="2771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2910" y="1643056"/>
            <a:ext cx="3786214" cy="231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23"/>
          <p:cNvSpPr txBox="1"/>
          <p:nvPr/>
        </p:nvSpPr>
        <p:spPr>
          <a:xfrm>
            <a:off x="1285852" y="1286925"/>
            <a:ext cx="125290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北京亿华通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5143504" y="1285866"/>
            <a:ext cx="143244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武汉众宇动力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23"/>
          <p:cNvSpPr txBox="1"/>
          <p:nvPr/>
        </p:nvSpPr>
        <p:spPr>
          <a:xfrm>
            <a:off x="2500298" y="1285866"/>
            <a:ext cx="250966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上海燃料电池汽车动力系统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23"/>
          <p:cNvSpPr txBox="1"/>
          <p:nvPr/>
        </p:nvSpPr>
        <p:spPr>
          <a:xfrm>
            <a:off x="428596" y="1285866"/>
            <a:ext cx="714298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丰田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3"/>
          <p:cNvSpPr txBox="1"/>
          <p:nvPr/>
        </p:nvSpPr>
        <p:spPr>
          <a:xfrm>
            <a:off x="6572264" y="1285866"/>
            <a:ext cx="125290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蓝吉新动力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6891">
        <p:fade/>
      </p:transition>
    </mc:Choice>
    <mc:Fallback>
      <p:transition spd="med" advTm="6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5" grpId="0"/>
      <p:bldP spid="18" grpId="0"/>
      <p:bldP spid="19" grpId="0"/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357158" y="785800"/>
            <a:ext cx="3927703" cy="530915"/>
            <a:chOff x="3773160" y="1247148"/>
            <a:chExt cx="3927703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2103781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0E90BE"/>
                  </a:solidFill>
                  <a:latin typeface="Impact" panose="020B0806030902050204" pitchFamily="34" charset="0"/>
                </a:rPr>
                <a:t>Work review</a:t>
              </a:r>
              <a:endParaRPr lang="zh-CN" altLang="en-US" sz="3000" b="1" dirty="0">
                <a:solidFill>
                  <a:srgbClr val="0E90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3481" y="1293314"/>
              <a:ext cx="1677382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待确认规格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0" y="4500576"/>
            <a:ext cx="5319000" cy="200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714348" y="1314853"/>
          <a:ext cx="6643734" cy="310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578"/>
                <a:gridCol w="1126508"/>
                <a:gridCol w="3302648"/>
              </a:tblGrid>
              <a:tr h="3358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性能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单位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参数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251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最大</a:t>
                      </a:r>
                      <a:r>
                        <a:rPr lang="en-US" altLang="zh-CN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额定功率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KW 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251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工作电压范围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V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251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工作电流范围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A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2518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氢气供气压力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 err="1" smtClean="0">
                          <a:latin typeface="微软雅黑" pitchFamily="34" charset="-122"/>
                          <a:ea typeface="微软雅黑" pitchFamily="34" charset="-122"/>
                        </a:rPr>
                        <a:t>KPa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251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氢气最大流量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L/min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251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冷却方式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水冷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251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通讯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CAN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251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工作环境温度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℃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251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停放环境温度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℃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251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外形尺寸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mm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251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重量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 smtClean="0">
                          <a:latin typeface="微软雅黑" pitchFamily="34" charset="-122"/>
                          <a:ea typeface="微软雅黑" pitchFamily="34" charset="-122"/>
                        </a:rPr>
                        <a:t>Kg</a:t>
                      </a:r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TextBox 23"/>
          <p:cNvSpPr txBox="1"/>
          <p:nvPr/>
        </p:nvSpPr>
        <p:spPr>
          <a:xfrm>
            <a:off x="4286248" y="1000114"/>
            <a:ext cx="3048270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喜玛拉雅燃料电池发动机规格参数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6891">
        <p:fade/>
      </p:transition>
    </mc:Choice>
    <mc:Fallback>
      <p:transition spd="med" advTm="6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923678"/>
            <a:ext cx="9144000" cy="1368152"/>
          </a:xfrm>
          <a:prstGeom prst="rect">
            <a:avLst/>
          </a:prstGeom>
          <a:solidFill>
            <a:srgbClr val="C0000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110230" y="1741805"/>
            <a:ext cx="3941445" cy="1250342"/>
          </a:xfrm>
          <a:prstGeom prst="rect">
            <a:avLst/>
          </a:prstGeom>
        </p:spPr>
        <p:txBody>
          <a:bodyPr wrap="square" lIns="68580" tIns="34290" rIns="68580" bIns="3429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5800" b="1" dirty="0" smtClean="0"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谢谢观看！</a:t>
            </a:r>
            <a:endParaRPr lang="zh-CN" altLang="en-US" sz="5800" b="1" dirty="0">
              <a:solidFill>
                <a:schemeClr val="bg1"/>
              </a:solidFill>
              <a:effectLst>
                <a:outerShdw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3" name="Group 100"/>
          <p:cNvGrpSpPr/>
          <p:nvPr/>
        </p:nvGrpSpPr>
        <p:grpSpPr>
          <a:xfrm>
            <a:off x="57461" y="4648294"/>
            <a:ext cx="2335292" cy="438267"/>
            <a:chOff x="5486400" y="1428750"/>
            <a:chExt cx="2819401" cy="529120"/>
          </a:xfrm>
        </p:grpSpPr>
        <p:grpSp>
          <p:nvGrpSpPr>
            <p:cNvPr id="4" name="Group 96"/>
            <p:cNvGrpSpPr/>
            <p:nvPr/>
          </p:nvGrpSpPr>
          <p:grpSpPr>
            <a:xfrm>
              <a:off x="5486400" y="1428750"/>
              <a:ext cx="529120" cy="529120"/>
              <a:chOff x="5486400" y="1352550"/>
              <a:chExt cx="529120" cy="529120"/>
            </a:xfrm>
          </p:grpSpPr>
          <p:sp>
            <p:nvSpPr>
              <p:cNvPr id="34" name="Oval 84"/>
              <p:cNvSpPr/>
              <p:nvPr/>
            </p:nvSpPr>
            <p:spPr>
              <a:xfrm>
                <a:off x="5486400" y="1352550"/>
                <a:ext cx="529120" cy="529120"/>
              </a:xfrm>
              <a:prstGeom prst="ellipse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5" name="Freeform 15"/>
              <p:cNvSpPr>
                <a:spLocks noEditPoints="1"/>
              </p:cNvSpPr>
              <p:nvPr/>
            </p:nvSpPr>
            <p:spPr bwMode="auto">
              <a:xfrm>
                <a:off x="5614089" y="1480180"/>
                <a:ext cx="275220" cy="274904"/>
              </a:xfrm>
              <a:custGeom>
                <a:avLst/>
                <a:gdLst>
                  <a:gd name="T0" fmla="*/ 183 w 371"/>
                  <a:gd name="T1" fmla="*/ 1 h 370"/>
                  <a:gd name="T2" fmla="*/ 2 w 371"/>
                  <a:gd name="T3" fmla="*/ 187 h 370"/>
                  <a:gd name="T4" fmla="*/ 188 w 371"/>
                  <a:gd name="T5" fmla="*/ 369 h 370"/>
                  <a:gd name="T6" fmla="*/ 370 w 371"/>
                  <a:gd name="T7" fmla="*/ 182 h 370"/>
                  <a:gd name="T8" fmla="*/ 183 w 371"/>
                  <a:gd name="T9" fmla="*/ 1 h 370"/>
                  <a:gd name="T10" fmla="*/ 184 w 371"/>
                  <a:gd name="T11" fmla="*/ 25 h 370"/>
                  <a:gd name="T12" fmla="*/ 260 w 371"/>
                  <a:gd name="T13" fmla="*/ 43 h 370"/>
                  <a:gd name="T14" fmla="*/ 235 w 371"/>
                  <a:gd name="T15" fmla="*/ 84 h 370"/>
                  <a:gd name="T16" fmla="*/ 186 w 371"/>
                  <a:gd name="T17" fmla="*/ 73 h 370"/>
                  <a:gd name="T18" fmla="*/ 137 w 371"/>
                  <a:gd name="T19" fmla="*/ 84 h 370"/>
                  <a:gd name="T20" fmla="*/ 112 w 371"/>
                  <a:gd name="T21" fmla="*/ 43 h 370"/>
                  <a:gd name="T22" fmla="*/ 184 w 371"/>
                  <a:gd name="T23" fmla="*/ 25 h 370"/>
                  <a:gd name="T24" fmla="*/ 85 w 371"/>
                  <a:gd name="T25" fmla="*/ 234 h 370"/>
                  <a:gd name="T26" fmla="*/ 44 w 371"/>
                  <a:gd name="T27" fmla="*/ 259 h 370"/>
                  <a:gd name="T28" fmla="*/ 26 w 371"/>
                  <a:gd name="T29" fmla="*/ 187 h 370"/>
                  <a:gd name="T30" fmla="*/ 44 w 371"/>
                  <a:gd name="T31" fmla="*/ 111 h 370"/>
                  <a:gd name="T32" fmla="*/ 85 w 371"/>
                  <a:gd name="T33" fmla="*/ 136 h 370"/>
                  <a:gd name="T34" fmla="*/ 74 w 371"/>
                  <a:gd name="T35" fmla="*/ 185 h 370"/>
                  <a:gd name="T36" fmla="*/ 85 w 371"/>
                  <a:gd name="T37" fmla="*/ 234 h 370"/>
                  <a:gd name="T38" fmla="*/ 188 w 371"/>
                  <a:gd name="T39" fmla="*/ 345 h 370"/>
                  <a:gd name="T40" fmla="*/ 112 w 371"/>
                  <a:gd name="T41" fmla="*/ 327 h 370"/>
                  <a:gd name="T42" fmla="*/ 137 w 371"/>
                  <a:gd name="T43" fmla="*/ 286 h 370"/>
                  <a:gd name="T44" fmla="*/ 186 w 371"/>
                  <a:gd name="T45" fmla="*/ 297 h 370"/>
                  <a:gd name="T46" fmla="*/ 235 w 371"/>
                  <a:gd name="T47" fmla="*/ 286 h 370"/>
                  <a:gd name="T48" fmla="*/ 260 w 371"/>
                  <a:gd name="T49" fmla="*/ 327 h 370"/>
                  <a:gd name="T50" fmla="*/ 188 w 371"/>
                  <a:gd name="T51" fmla="*/ 345 h 370"/>
                  <a:gd name="T52" fmla="*/ 186 w 371"/>
                  <a:gd name="T53" fmla="*/ 273 h 370"/>
                  <a:gd name="T54" fmla="*/ 98 w 371"/>
                  <a:gd name="T55" fmla="*/ 185 h 370"/>
                  <a:gd name="T56" fmla="*/ 186 w 371"/>
                  <a:gd name="T57" fmla="*/ 97 h 370"/>
                  <a:gd name="T58" fmla="*/ 274 w 371"/>
                  <a:gd name="T59" fmla="*/ 185 h 370"/>
                  <a:gd name="T60" fmla="*/ 186 w 371"/>
                  <a:gd name="T61" fmla="*/ 273 h 370"/>
                  <a:gd name="T62" fmla="*/ 286 w 371"/>
                  <a:gd name="T63" fmla="*/ 234 h 370"/>
                  <a:gd name="T64" fmla="*/ 298 w 371"/>
                  <a:gd name="T65" fmla="*/ 185 h 370"/>
                  <a:gd name="T66" fmla="*/ 286 w 371"/>
                  <a:gd name="T67" fmla="*/ 136 h 370"/>
                  <a:gd name="T68" fmla="*/ 328 w 371"/>
                  <a:gd name="T69" fmla="*/ 111 h 370"/>
                  <a:gd name="T70" fmla="*/ 346 w 371"/>
                  <a:gd name="T71" fmla="*/ 183 h 370"/>
                  <a:gd name="T72" fmla="*/ 328 w 371"/>
                  <a:gd name="T73" fmla="*/ 259 h 370"/>
                  <a:gd name="T74" fmla="*/ 286 w 371"/>
                  <a:gd name="T75" fmla="*/ 234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71" h="370">
                    <a:moveTo>
                      <a:pt x="183" y="1"/>
                    </a:moveTo>
                    <a:cubicBezTo>
                      <a:pt x="82" y="2"/>
                      <a:pt x="0" y="86"/>
                      <a:pt x="2" y="187"/>
                    </a:cubicBezTo>
                    <a:cubicBezTo>
                      <a:pt x="3" y="289"/>
                      <a:pt x="87" y="370"/>
                      <a:pt x="188" y="369"/>
                    </a:cubicBezTo>
                    <a:cubicBezTo>
                      <a:pt x="290" y="368"/>
                      <a:pt x="371" y="284"/>
                      <a:pt x="370" y="182"/>
                    </a:cubicBezTo>
                    <a:cubicBezTo>
                      <a:pt x="368" y="81"/>
                      <a:pt x="285" y="0"/>
                      <a:pt x="183" y="1"/>
                    </a:cubicBezTo>
                    <a:close/>
                    <a:moveTo>
                      <a:pt x="184" y="25"/>
                    </a:moveTo>
                    <a:cubicBezTo>
                      <a:pt x="211" y="25"/>
                      <a:pt x="237" y="31"/>
                      <a:pt x="260" y="43"/>
                    </a:cubicBezTo>
                    <a:cubicBezTo>
                      <a:pt x="235" y="84"/>
                      <a:pt x="235" y="84"/>
                      <a:pt x="235" y="84"/>
                    </a:cubicBezTo>
                    <a:cubicBezTo>
                      <a:pt x="220" y="77"/>
                      <a:pt x="203" y="73"/>
                      <a:pt x="186" y="73"/>
                    </a:cubicBezTo>
                    <a:cubicBezTo>
                      <a:pt x="168" y="73"/>
                      <a:pt x="151" y="77"/>
                      <a:pt x="137" y="84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33" y="32"/>
                      <a:pt x="158" y="25"/>
                      <a:pt x="184" y="25"/>
                    </a:cubicBezTo>
                    <a:close/>
                    <a:moveTo>
                      <a:pt x="85" y="234"/>
                    </a:moveTo>
                    <a:cubicBezTo>
                      <a:pt x="44" y="259"/>
                      <a:pt x="44" y="259"/>
                      <a:pt x="44" y="259"/>
                    </a:cubicBezTo>
                    <a:cubicBezTo>
                      <a:pt x="33" y="237"/>
                      <a:pt x="26" y="213"/>
                      <a:pt x="26" y="187"/>
                    </a:cubicBezTo>
                    <a:cubicBezTo>
                      <a:pt x="25" y="160"/>
                      <a:pt x="32" y="134"/>
                      <a:pt x="44" y="111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78" y="151"/>
                      <a:pt x="74" y="167"/>
                      <a:pt x="74" y="185"/>
                    </a:cubicBezTo>
                    <a:cubicBezTo>
                      <a:pt x="74" y="203"/>
                      <a:pt x="78" y="219"/>
                      <a:pt x="85" y="234"/>
                    </a:cubicBezTo>
                    <a:close/>
                    <a:moveTo>
                      <a:pt x="188" y="345"/>
                    </a:moveTo>
                    <a:cubicBezTo>
                      <a:pt x="161" y="345"/>
                      <a:pt x="135" y="339"/>
                      <a:pt x="112" y="327"/>
                    </a:cubicBezTo>
                    <a:cubicBezTo>
                      <a:pt x="137" y="286"/>
                      <a:pt x="137" y="286"/>
                      <a:pt x="137" y="286"/>
                    </a:cubicBezTo>
                    <a:cubicBezTo>
                      <a:pt x="151" y="293"/>
                      <a:pt x="168" y="297"/>
                      <a:pt x="186" y="297"/>
                    </a:cubicBezTo>
                    <a:cubicBezTo>
                      <a:pt x="203" y="297"/>
                      <a:pt x="220" y="293"/>
                      <a:pt x="235" y="286"/>
                    </a:cubicBezTo>
                    <a:cubicBezTo>
                      <a:pt x="260" y="327"/>
                      <a:pt x="260" y="327"/>
                      <a:pt x="260" y="327"/>
                    </a:cubicBezTo>
                    <a:cubicBezTo>
                      <a:pt x="238" y="338"/>
                      <a:pt x="214" y="345"/>
                      <a:pt x="188" y="345"/>
                    </a:cubicBezTo>
                    <a:close/>
                    <a:moveTo>
                      <a:pt x="186" y="273"/>
                    </a:moveTo>
                    <a:cubicBezTo>
                      <a:pt x="137" y="273"/>
                      <a:pt x="98" y="233"/>
                      <a:pt x="98" y="185"/>
                    </a:cubicBezTo>
                    <a:cubicBezTo>
                      <a:pt x="98" y="136"/>
                      <a:pt x="137" y="97"/>
                      <a:pt x="186" y="97"/>
                    </a:cubicBezTo>
                    <a:cubicBezTo>
                      <a:pt x="234" y="97"/>
                      <a:pt x="274" y="136"/>
                      <a:pt x="274" y="185"/>
                    </a:cubicBezTo>
                    <a:cubicBezTo>
                      <a:pt x="274" y="233"/>
                      <a:pt x="234" y="273"/>
                      <a:pt x="186" y="273"/>
                    </a:cubicBezTo>
                    <a:close/>
                    <a:moveTo>
                      <a:pt x="286" y="234"/>
                    </a:moveTo>
                    <a:cubicBezTo>
                      <a:pt x="294" y="219"/>
                      <a:pt x="298" y="203"/>
                      <a:pt x="298" y="185"/>
                    </a:cubicBezTo>
                    <a:cubicBezTo>
                      <a:pt x="298" y="167"/>
                      <a:pt x="294" y="151"/>
                      <a:pt x="286" y="136"/>
                    </a:cubicBezTo>
                    <a:cubicBezTo>
                      <a:pt x="328" y="111"/>
                      <a:pt x="328" y="111"/>
                      <a:pt x="328" y="111"/>
                    </a:cubicBezTo>
                    <a:cubicBezTo>
                      <a:pt x="339" y="133"/>
                      <a:pt x="345" y="157"/>
                      <a:pt x="346" y="183"/>
                    </a:cubicBezTo>
                    <a:cubicBezTo>
                      <a:pt x="346" y="210"/>
                      <a:pt x="340" y="236"/>
                      <a:pt x="328" y="259"/>
                    </a:cubicBezTo>
                    <a:lnTo>
                      <a:pt x="286" y="23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725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5" name="Group 99"/>
            <p:cNvGrpSpPr/>
            <p:nvPr/>
          </p:nvGrpSpPr>
          <p:grpSpPr>
            <a:xfrm>
              <a:off x="7776681" y="1428750"/>
              <a:ext cx="529120" cy="529120"/>
              <a:chOff x="7848600" y="1352550"/>
              <a:chExt cx="529120" cy="529120"/>
            </a:xfrm>
          </p:grpSpPr>
          <p:sp>
            <p:nvSpPr>
              <p:cNvPr id="29" name="Oval 87"/>
              <p:cNvSpPr/>
              <p:nvPr/>
            </p:nvSpPr>
            <p:spPr>
              <a:xfrm>
                <a:off x="7848600" y="1352550"/>
                <a:ext cx="529120" cy="529120"/>
              </a:xfrm>
              <a:prstGeom prst="ellipse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chemeClr val="tx2"/>
                  </a:solidFill>
                  <a:latin typeface="微软雅黑" panose="020B0503020204020204" pitchFamily="34" charset="-122"/>
                </a:endParaRPr>
              </a:p>
            </p:txBody>
          </p:sp>
          <p:grpSp>
            <p:nvGrpSpPr>
              <p:cNvPr id="6" name="Group 55"/>
              <p:cNvGrpSpPr/>
              <p:nvPr/>
            </p:nvGrpSpPr>
            <p:grpSpPr>
              <a:xfrm>
                <a:off x="7974720" y="1498360"/>
                <a:ext cx="266836" cy="224488"/>
                <a:chOff x="4172623" y="2221990"/>
                <a:chExt cx="366676" cy="308484"/>
              </a:xfrm>
              <a:solidFill>
                <a:sysClr val="window" lastClr="FFFFFF"/>
              </a:solidFill>
            </p:grpSpPr>
            <p:sp>
              <p:nvSpPr>
                <p:cNvPr id="31" name="AutoShape 120"/>
                <p:cNvSpPr/>
                <p:nvPr/>
              </p:nvSpPr>
              <p:spPr bwMode="auto">
                <a:xfrm>
                  <a:off x="4264604" y="2302084"/>
                  <a:ext cx="182712" cy="18271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48" y="16070"/>
                      </a:moveTo>
                      <a:cubicBezTo>
                        <a:pt x="14037" y="19468"/>
                        <a:pt x="8925" y="19859"/>
                        <a:pt x="5529" y="16948"/>
                      </a:cubicBezTo>
                      <a:cubicBezTo>
                        <a:pt x="2130" y="14038"/>
                        <a:pt x="1740" y="8924"/>
                        <a:pt x="4651" y="5527"/>
                      </a:cubicBezTo>
                      <a:cubicBezTo>
                        <a:pt x="7559" y="2131"/>
                        <a:pt x="12674" y="1740"/>
                        <a:pt x="16070" y="4650"/>
                      </a:cubicBezTo>
                      <a:cubicBezTo>
                        <a:pt x="19466" y="7560"/>
                        <a:pt x="19859" y="12673"/>
                        <a:pt x="16948" y="16070"/>
                      </a:cubicBezTo>
                      <a:moveTo>
                        <a:pt x="10800" y="0"/>
                      </a:moveTo>
                      <a:cubicBezTo>
                        <a:pt x="4833" y="0"/>
                        <a:pt x="0" y="4834"/>
                        <a:pt x="0" y="10800"/>
                      </a:cubicBezTo>
                      <a:cubicBezTo>
                        <a:pt x="0" y="16765"/>
                        <a:pt x="4833" y="21599"/>
                        <a:pt x="10800" y="21599"/>
                      </a:cubicBezTo>
                      <a:cubicBezTo>
                        <a:pt x="16764" y="21599"/>
                        <a:pt x="21600" y="16765"/>
                        <a:pt x="21600" y="10800"/>
                      </a:cubicBezTo>
                      <a:cubicBezTo>
                        <a:pt x="21600" y="483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defTabSz="45656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0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2" name="AutoShape 121"/>
                <p:cNvSpPr/>
                <p:nvPr/>
              </p:nvSpPr>
              <p:spPr bwMode="auto">
                <a:xfrm>
                  <a:off x="4310283" y="2347762"/>
                  <a:ext cx="51310" cy="5131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200" y="0"/>
                      </a:moveTo>
                      <a:cubicBezTo>
                        <a:pt x="8596" y="0"/>
                        <a:pt x="0" y="8596"/>
                        <a:pt x="0" y="19195"/>
                      </a:cubicBezTo>
                      <a:lnTo>
                        <a:pt x="0" y="19199"/>
                      </a:lnTo>
                      <a:cubicBezTo>
                        <a:pt x="0" y="20524"/>
                        <a:pt x="1068" y="21599"/>
                        <a:pt x="2400" y="21599"/>
                      </a:cubicBezTo>
                      <a:cubicBezTo>
                        <a:pt x="3721" y="21599"/>
                        <a:pt x="4800" y="20524"/>
                        <a:pt x="4800" y="19199"/>
                      </a:cubicBezTo>
                      <a:lnTo>
                        <a:pt x="4800" y="19195"/>
                      </a:lnTo>
                      <a:cubicBezTo>
                        <a:pt x="4800" y="11247"/>
                        <a:pt x="11240" y="4799"/>
                        <a:pt x="19200" y="4799"/>
                      </a:cubicBezTo>
                      <a:cubicBezTo>
                        <a:pt x="20521" y="4799"/>
                        <a:pt x="21600" y="3724"/>
                        <a:pt x="21600" y="2399"/>
                      </a:cubicBezTo>
                      <a:cubicBezTo>
                        <a:pt x="21600" y="1075"/>
                        <a:pt x="20521" y="0"/>
                        <a:pt x="192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defTabSz="45656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0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3" name="AutoShape 122"/>
                <p:cNvSpPr/>
                <p:nvPr/>
              </p:nvSpPr>
              <p:spPr bwMode="auto">
                <a:xfrm>
                  <a:off x="4172623" y="2221990"/>
                  <a:ext cx="366676" cy="30848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9199"/>
                      </a:moveTo>
                      <a:cubicBezTo>
                        <a:pt x="20249" y="19642"/>
                        <a:pt x="19948" y="19999"/>
                        <a:pt x="19575" y="19999"/>
                      </a:cubicBezTo>
                      <a:lnTo>
                        <a:pt x="2024" y="19999"/>
                      </a:lnTo>
                      <a:cubicBezTo>
                        <a:pt x="1651" y="19999"/>
                        <a:pt x="1349" y="19642"/>
                        <a:pt x="1349" y="19199"/>
                      </a:cubicBezTo>
                      <a:lnTo>
                        <a:pt x="1349" y="7200"/>
                      </a:lnTo>
                      <a:cubicBezTo>
                        <a:pt x="1349" y="6809"/>
                        <a:pt x="1588" y="6475"/>
                        <a:pt x="1914" y="6411"/>
                      </a:cubicBezTo>
                      <a:lnTo>
                        <a:pt x="5588" y="5684"/>
                      </a:lnTo>
                      <a:lnTo>
                        <a:pt x="6797" y="2103"/>
                      </a:lnTo>
                      <a:cubicBezTo>
                        <a:pt x="6900" y="1799"/>
                        <a:pt x="7148" y="1600"/>
                        <a:pt x="7424" y="1600"/>
                      </a:cubicBezTo>
                      <a:lnTo>
                        <a:pt x="14174" y="1600"/>
                      </a:lnTo>
                      <a:cubicBezTo>
                        <a:pt x="14450" y="1600"/>
                        <a:pt x="14698" y="1799"/>
                        <a:pt x="14801" y="2103"/>
                      </a:cubicBezTo>
                      <a:lnTo>
                        <a:pt x="16010" y="5684"/>
                      </a:lnTo>
                      <a:lnTo>
                        <a:pt x="19685" y="6411"/>
                      </a:lnTo>
                      <a:cubicBezTo>
                        <a:pt x="20011" y="6475"/>
                        <a:pt x="20249" y="6809"/>
                        <a:pt x="20249" y="7200"/>
                      </a:cubicBezTo>
                      <a:cubicBezTo>
                        <a:pt x="20249" y="7200"/>
                        <a:pt x="20249" y="19199"/>
                        <a:pt x="20249" y="19199"/>
                      </a:cubicBezTo>
                      <a:close/>
                      <a:moveTo>
                        <a:pt x="19907" y="4832"/>
                      </a:moveTo>
                      <a:lnTo>
                        <a:pt x="16981" y="4254"/>
                      </a:lnTo>
                      <a:lnTo>
                        <a:pt x="16054" y="1507"/>
                      </a:lnTo>
                      <a:cubicBezTo>
                        <a:pt x="15745" y="591"/>
                        <a:pt x="15006" y="0"/>
                        <a:pt x="14174" y="0"/>
                      </a:cubicBezTo>
                      <a:lnTo>
                        <a:pt x="7424" y="0"/>
                      </a:lnTo>
                      <a:cubicBezTo>
                        <a:pt x="6593" y="0"/>
                        <a:pt x="5854" y="591"/>
                        <a:pt x="5543" y="1509"/>
                      </a:cubicBezTo>
                      <a:lnTo>
                        <a:pt x="4618" y="4254"/>
                      </a:lnTo>
                      <a:lnTo>
                        <a:pt x="1692" y="4832"/>
                      </a:lnTo>
                      <a:cubicBezTo>
                        <a:pt x="711" y="5025"/>
                        <a:pt x="0" y="6020"/>
                        <a:pt x="0" y="7200"/>
                      </a:cubicBezTo>
                      <a:lnTo>
                        <a:pt x="0" y="19199"/>
                      </a:lnTo>
                      <a:cubicBezTo>
                        <a:pt x="0" y="20523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600" y="20523"/>
                        <a:pt x="21600" y="19199"/>
                      </a:cubicBezTo>
                      <a:lnTo>
                        <a:pt x="21600" y="7200"/>
                      </a:lnTo>
                      <a:cubicBezTo>
                        <a:pt x="21600" y="6020"/>
                        <a:pt x="20888" y="5025"/>
                        <a:pt x="19907" y="483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defTabSz="45656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0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" name="Group 97"/>
            <p:cNvGrpSpPr/>
            <p:nvPr/>
          </p:nvGrpSpPr>
          <p:grpSpPr>
            <a:xfrm>
              <a:off x="6248400" y="1428750"/>
              <a:ext cx="529120" cy="529120"/>
              <a:chOff x="6248400" y="1352550"/>
              <a:chExt cx="529120" cy="529120"/>
            </a:xfrm>
          </p:grpSpPr>
          <p:sp>
            <p:nvSpPr>
              <p:cNvPr id="27" name="Oval 85"/>
              <p:cNvSpPr/>
              <p:nvPr/>
            </p:nvSpPr>
            <p:spPr>
              <a:xfrm>
                <a:off x="6248400" y="1352550"/>
                <a:ext cx="529120" cy="529120"/>
              </a:xfrm>
              <a:prstGeom prst="ellipse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8" name="AutoShape 112"/>
              <p:cNvSpPr/>
              <p:nvPr/>
            </p:nvSpPr>
            <p:spPr bwMode="auto">
              <a:xfrm>
                <a:off x="6374435" y="1478670"/>
                <a:ext cx="266380" cy="266836"/>
              </a:xfrm>
              <a:custGeom>
                <a:avLst/>
                <a:gdLst>
                  <a:gd name="T0" fmla="*/ 10510 w 21020"/>
                  <a:gd name="T1" fmla="*/ 10800 h 21600"/>
                  <a:gd name="T2" fmla="*/ 10510 w 21020"/>
                  <a:gd name="T3" fmla="*/ 10800 h 21600"/>
                  <a:gd name="T4" fmla="*/ 10510 w 21020"/>
                  <a:gd name="T5" fmla="*/ 10800 h 21600"/>
                  <a:gd name="T6" fmla="*/ 10510 w 2102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020" h="21600">
                    <a:moveTo>
                      <a:pt x="18846" y="7946"/>
                    </a:moveTo>
                    <a:lnTo>
                      <a:pt x="17740" y="9091"/>
                    </a:lnTo>
                    <a:cubicBezTo>
                      <a:pt x="17740" y="8939"/>
                      <a:pt x="17758" y="8792"/>
                      <a:pt x="17744" y="8636"/>
                    </a:cubicBezTo>
                    <a:cubicBezTo>
                      <a:pt x="17629" y="7331"/>
                      <a:pt x="17036" y="6068"/>
                      <a:pt x="16074" y="5080"/>
                    </a:cubicBezTo>
                    <a:cubicBezTo>
                      <a:pt x="15004" y="3980"/>
                      <a:pt x="13585" y="3348"/>
                      <a:pt x="12180" y="3345"/>
                    </a:cubicBezTo>
                    <a:lnTo>
                      <a:pt x="13268" y="2218"/>
                    </a:lnTo>
                    <a:cubicBezTo>
                      <a:pt x="13812" y="1659"/>
                      <a:pt x="14572" y="1350"/>
                      <a:pt x="15403" y="1350"/>
                    </a:cubicBezTo>
                    <a:cubicBezTo>
                      <a:pt x="16460" y="1350"/>
                      <a:pt x="17546" y="1840"/>
                      <a:pt x="18381" y="2696"/>
                    </a:cubicBezTo>
                    <a:cubicBezTo>
                      <a:pt x="19165" y="3500"/>
                      <a:pt x="19631" y="4499"/>
                      <a:pt x="19698" y="5510"/>
                    </a:cubicBezTo>
                    <a:cubicBezTo>
                      <a:pt x="19760" y="6453"/>
                      <a:pt x="19457" y="7317"/>
                      <a:pt x="18846" y="7946"/>
                    </a:cubicBezTo>
                    <a:moveTo>
                      <a:pt x="5828" y="19329"/>
                    </a:moveTo>
                    <a:cubicBezTo>
                      <a:pt x="5813" y="18424"/>
                      <a:pt x="5454" y="17481"/>
                      <a:pt x="4730" y="16739"/>
                    </a:cubicBezTo>
                    <a:cubicBezTo>
                      <a:pt x="4046" y="16034"/>
                      <a:pt x="3150" y="15628"/>
                      <a:pt x="2257" y="15592"/>
                    </a:cubicBezTo>
                    <a:lnTo>
                      <a:pt x="2911" y="13157"/>
                    </a:lnTo>
                    <a:cubicBezTo>
                      <a:pt x="2959" y="12995"/>
                      <a:pt x="3052" y="12835"/>
                      <a:pt x="3168" y="12695"/>
                    </a:cubicBezTo>
                    <a:cubicBezTo>
                      <a:pt x="4485" y="11726"/>
                      <a:pt x="6512" y="12012"/>
                      <a:pt x="7920" y="13460"/>
                    </a:cubicBezTo>
                    <a:cubicBezTo>
                      <a:pt x="9409" y="14990"/>
                      <a:pt x="9639" y="17230"/>
                      <a:pt x="8492" y="18568"/>
                    </a:cubicBezTo>
                    <a:cubicBezTo>
                      <a:pt x="8416" y="18609"/>
                      <a:pt x="8339" y="18648"/>
                      <a:pt x="8256" y="18675"/>
                    </a:cubicBezTo>
                    <a:cubicBezTo>
                      <a:pt x="8256" y="18675"/>
                      <a:pt x="5828" y="19329"/>
                      <a:pt x="5828" y="19329"/>
                    </a:cubicBezTo>
                    <a:close/>
                    <a:moveTo>
                      <a:pt x="2737" y="20164"/>
                    </a:moveTo>
                    <a:cubicBezTo>
                      <a:pt x="2665" y="20181"/>
                      <a:pt x="2443" y="20239"/>
                      <a:pt x="2291" y="20249"/>
                    </a:cubicBezTo>
                    <a:cubicBezTo>
                      <a:pt x="1751" y="20244"/>
                      <a:pt x="1313" y="19792"/>
                      <a:pt x="1313" y="19237"/>
                    </a:cubicBezTo>
                    <a:cubicBezTo>
                      <a:pt x="1321" y="19124"/>
                      <a:pt x="1365" y="18929"/>
                      <a:pt x="1380" y="18857"/>
                    </a:cubicBezTo>
                    <a:lnTo>
                      <a:pt x="2071" y="16283"/>
                    </a:lnTo>
                    <a:cubicBezTo>
                      <a:pt x="2822" y="16261"/>
                      <a:pt x="3630" y="16562"/>
                      <a:pt x="4265" y="17215"/>
                    </a:cubicBezTo>
                    <a:cubicBezTo>
                      <a:pt x="4911" y="17878"/>
                      <a:pt x="5214" y="18725"/>
                      <a:pt x="5181" y="19504"/>
                    </a:cubicBezTo>
                    <a:cubicBezTo>
                      <a:pt x="5181" y="19504"/>
                      <a:pt x="2737" y="20164"/>
                      <a:pt x="2737" y="20164"/>
                    </a:cubicBezTo>
                    <a:close/>
                    <a:moveTo>
                      <a:pt x="6888" y="11179"/>
                    </a:moveTo>
                    <a:cubicBezTo>
                      <a:pt x="6280" y="10927"/>
                      <a:pt x="5642" y="10783"/>
                      <a:pt x="5004" y="10774"/>
                    </a:cubicBezTo>
                    <a:lnTo>
                      <a:pt x="10063" y="5536"/>
                    </a:lnTo>
                    <a:cubicBezTo>
                      <a:pt x="10838" y="4759"/>
                      <a:pt x="11966" y="4536"/>
                      <a:pt x="13077" y="4819"/>
                    </a:cubicBezTo>
                    <a:cubicBezTo>
                      <a:pt x="13077" y="4819"/>
                      <a:pt x="6888" y="11179"/>
                      <a:pt x="6888" y="11179"/>
                    </a:cubicBezTo>
                    <a:close/>
                    <a:moveTo>
                      <a:pt x="9717" y="13672"/>
                    </a:moveTo>
                    <a:cubicBezTo>
                      <a:pt x="9473" y="13258"/>
                      <a:pt x="9194" y="12859"/>
                      <a:pt x="8848" y="12505"/>
                    </a:cubicBezTo>
                    <a:cubicBezTo>
                      <a:pt x="8447" y="12093"/>
                      <a:pt x="7986" y="11770"/>
                      <a:pt x="7507" y="11498"/>
                    </a:cubicBezTo>
                    <a:lnTo>
                      <a:pt x="13767" y="5064"/>
                    </a:lnTo>
                    <a:cubicBezTo>
                      <a:pt x="14259" y="5288"/>
                      <a:pt x="14729" y="5607"/>
                      <a:pt x="15145" y="6035"/>
                    </a:cubicBezTo>
                    <a:cubicBezTo>
                      <a:pt x="15500" y="6398"/>
                      <a:pt x="15775" y="6806"/>
                      <a:pt x="15987" y="7229"/>
                    </a:cubicBezTo>
                    <a:cubicBezTo>
                      <a:pt x="15987" y="7229"/>
                      <a:pt x="9717" y="13672"/>
                      <a:pt x="9717" y="13672"/>
                    </a:cubicBezTo>
                    <a:close/>
                    <a:moveTo>
                      <a:pt x="10519" y="16061"/>
                    </a:moveTo>
                    <a:cubicBezTo>
                      <a:pt x="10465" y="15452"/>
                      <a:pt x="10298" y="14854"/>
                      <a:pt x="10047" y="14288"/>
                    </a:cubicBezTo>
                    <a:lnTo>
                      <a:pt x="16257" y="7906"/>
                    </a:lnTo>
                    <a:cubicBezTo>
                      <a:pt x="16637" y="9140"/>
                      <a:pt x="16442" y="10429"/>
                      <a:pt x="15610" y="11284"/>
                    </a:cubicBezTo>
                    <a:cubicBezTo>
                      <a:pt x="15604" y="11290"/>
                      <a:pt x="15598" y="11293"/>
                      <a:pt x="15593" y="11298"/>
                    </a:cubicBezTo>
                    <a:lnTo>
                      <a:pt x="15602" y="11306"/>
                    </a:lnTo>
                    <a:lnTo>
                      <a:pt x="10525" y="16565"/>
                    </a:lnTo>
                    <a:cubicBezTo>
                      <a:pt x="10527" y="16397"/>
                      <a:pt x="10534" y="16232"/>
                      <a:pt x="10519" y="16061"/>
                    </a:cubicBezTo>
                    <a:moveTo>
                      <a:pt x="19308" y="1741"/>
                    </a:moveTo>
                    <a:cubicBezTo>
                      <a:pt x="18228" y="632"/>
                      <a:pt x="16805" y="0"/>
                      <a:pt x="15403" y="0"/>
                    </a:cubicBezTo>
                    <a:cubicBezTo>
                      <a:pt x="14220" y="0"/>
                      <a:pt x="13131" y="450"/>
                      <a:pt x="12335" y="1266"/>
                    </a:cubicBezTo>
                    <a:lnTo>
                      <a:pt x="9138" y="4577"/>
                    </a:lnTo>
                    <a:cubicBezTo>
                      <a:pt x="9129" y="4585"/>
                      <a:pt x="9118" y="4592"/>
                      <a:pt x="9108" y="4602"/>
                    </a:cubicBezTo>
                    <a:cubicBezTo>
                      <a:pt x="9103" y="4608"/>
                      <a:pt x="9100" y="4614"/>
                      <a:pt x="9095" y="4620"/>
                    </a:cubicBezTo>
                    <a:lnTo>
                      <a:pt x="9096" y="4621"/>
                    </a:lnTo>
                    <a:lnTo>
                      <a:pt x="2310" y="11647"/>
                    </a:lnTo>
                    <a:cubicBezTo>
                      <a:pt x="1998" y="11966"/>
                      <a:pt x="1771" y="12364"/>
                      <a:pt x="1645" y="12797"/>
                    </a:cubicBezTo>
                    <a:lnTo>
                      <a:pt x="102" y="18541"/>
                    </a:lnTo>
                    <a:cubicBezTo>
                      <a:pt x="100" y="18557"/>
                      <a:pt x="0" y="19008"/>
                      <a:pt x="0" y="19237"/>
                    </a:cubicBezTo>
                    <a:cubicBezTo>
                      <a:pt x="0" y="20541"/>
                      <a:pt x="1030" y="21599"/>
                      <a:pt x="2302" y="21599"/>
                    </a:cubicBezTo>
                    <a:cubicBezTo>
                      <a:pt x="2554" y="21599"/>
                      <a:pt x="3044" y="21475"/>
                      <a:pt x="3062" y="21473"/>
                    </a:cubicBezTo>
                    <a:lnTo>
                      <a:pt x="8630" y="19969"/>
                    </a:lnTo>
                    <a:cubicBezTo>
                      <a:pt x="9054" y="19839"/>
                      <a:pt x="9439" y="19604"/>
                      <a:pt x="9750" y="19283"/>
                    </a:cubicBezTo>
                    <a:lnTo>
                      <a:pt x="19776" y="8899"/>
                    </a:lnTo>
                    <a:cubicBezTo>
                      <a:pt x="21600" y="7023"/>
                      <a:pt x="21394" y="3881"/>
                      <a:pt x="19308" y="1741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65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8" name="Group 98"/>
            <p:cNvGrpSpPr/>
            <p:nvPr/>
          </p:nvGrpSpPr>
          <p:grpSpPr>
            <a:xfrm>
              <a:off x="7010400" y="1428750"/>
              <a:ext cx="529120" cy="529120"/>
              <a:chOff x="7010400" y="1352550"/>
              <a:chExt cx="529120" cy="529120"/>
            </a:xfrm>
          </p:grpSpPr>
          <p:sp>
            <p:nvSpPr>
              <p:cNvPr id="17" name="Oval 86"/>
              <p:cNvSpPr/>
              <p:nvPr/>
            </p:nvSpPr>
            <p:spPr>
              <a:xfrm>
                <a:off x="7010400" y="1352550"/>
                <a:ext cx="529120" cy="529120"/>
              </a:xfrm>
              <a:prstGeom prst="ellipse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</a:endParaRPr>
              </a:p>
            </p:txBody>
          </p:sp>
          <p:grpSp>
            <p:nvGrpSpPr>
              <p:cNvPr id="9" name="Group 79"/>
              <p:cNvGrpSpPr/>
              <p:nvPr/>
            </p:nvGrpSpPr>
            <p:grpSpPr>
              <a:xfrm>
                <a:off x="7136435" y="1478585"/>
                <a:ext cx="266380" cy="266380"/>
                <a:chOff x="6417734" y="2183821"/>
                <a:chExt cx="366050" cy="366050"/>
              </a:xfrm>
              <a:solidFill>
                <a:sysClr val="window" lastClr="FFFFFF"/>
              </a:solidFill>
            </p:grpSpPr>
            <p:sp>
              <p:nvSpPr>
                <p:cNvPr id="23" name="AutoShape 52"/>
                <p:cNvSpPr/>
                <p:nvPr/>
              </p:nvSpPr>
              <p:spPr bwMode="auto">
                <a:xfrm>
                  <a:off x="6417734" y="2183821"/>
                  <a:ext cx="366050" cy="366050"/>
                </a:xfrm>
                <a:custGeom>
                  <a:avLst/>
                  <a:gdLst>
                    <a:gd name="T0" fmla="+- 0 10800 87"/>
                    <a:gd name="T1" fmla="*/ T0 w 21426"/>
                    <a:gd name="T2" fmla="+- 0 10799 73"/>
                    <a:gd name="T3" fmla="*/ 10799 h 21453"/>
                    <a:gd name="T4" fmla="+- 0 10800 87"/>
                    <a:gd name="T5" fmla="*/ T4 w 21426"/>
                    <a:gd name="T6" fmla="+- 0 10799 73"/>
                    <a:gd name="T7" fmla="*/ 10799 h 21453"/>
                    <a:gd name="T8" fmla="+- 0 10800 87"/>
                    <a:gd name="T9" fmla="*/ T8 w 21426"/>
                    <a:gd name="T10" fmla="+- 0 10799 73"/>
                    <a:gd name="T11" fmla="*/ 10799 h 21453"/>
                    <a:gd name="T12" fmla="+- 0 10800 87"/>
                    <a:gd name="T13" fmla="*/ T12 w 21426"/>
                    <a:gd name="T14" fmla="+- 0 10799 73"/>
                    <a:gd name="T15" fmla="*/ 10799 h 2145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26" h="21453">
                      <a:moveTo>
                        <a:pt x="8034" y="20112"/>
                      </a:moveTo>
                      <a:cubicBezTo>
                        <a:pt x="5816" y="17892"/>
                        <a:pt x="3556" y="15628"/>
                        <a:pt x="1338" y="13408"/>
                      </a:cubicBezTo>
                      <a:cubicBezTo>
                        <a:pt x="3241" y="7240"/>
                        <a:pt x="11488" y="7509"/>
                        <a:pt x="13391" y="1341"/>
                      </a:cubicBezTo>
                      <a:cubicBezTo>
                        <a:pt x="15609" y="3560"/>
                        <a:pt x="17869" y="5825"/>
                        <a:pt x="20087" y="8045"/>
                      </a:cubicBezTo>
                      <a:cubicBezTo>
                        <a:pt x="18184" y="14212"/>
                        <a:pt x="9937" y="13944"/>
                        <a:pt x="8034" y="20112"/>
                      </a:cubicBezTo>
                      <a:moveTo>
                        <a:pt x="21034" y="7097"/>
                      </a:moveTo>
                      <a:lnTo>
                        <a:pt x="14338" y="393"/>
                      </a:lnTo>
                      <a:cubicBezTo>
                        <a:pt x="14006" y="60"/>
                        <a:pt x="13525" y="-73"/>
                        <a:pt x="13069" y="39"/>
                      </a:cubicBezTo>
                      <a:cubicBezTo>
                        <a:pt x="12828" y="98"/>
                        <a:pt x="12614" y="222"/>
                        <a:pt x="12444" y="393"/>
                      </a:cubicBezTo>
                      <a:cubicBezTo>
                        <a:pt x="12292" y="545"/>
                        <a:pt x="12177" y="733"/>
                        <a:pt x="12112" y="944"/>
                      </a:cubicBezTo>
                      <a:cubicBezTo>
                        <a:pt x="11808" y="1929"/>
                        <a:pt x="11283" y="2785"/>
                        <a:pt x="10507" y="3562"/>
                      </a:cubicBezTo>
                      <a:cubicBezTo>
                        <a:pt x="9471" y="4598"/>
                        <a:pt x="8121" y="5384"/>
                        <a:pt x="6693" y="6214"/>
                      </a:cubicBezTo>
                      <a:cubicBezTo>
                        <a:pt x="5177" y="7094"/>
                        <a:pt x="3611" y="8006"/>
                        <a:pt x="2328" y="9290"/>
                      </a:cubicBezTo>
                      <a:cubicBezTo>
                        <a:pt x="1237" y="10383"/>
                        <a:pt x="493" y="11600"/>
                        <a:pt x="59" y="13011"/>
                      </a:cubicBezTo>
                      <a:cubicBezTo>
                        <a:pt x="-87" y="13488"/>
                        <a:pt x="40" y="14004"/>
                        <a:pt x="391" y="14356"/>
                      </a:cubicBezTo>
                      <a:lnTo>
                        <a:pt x="7087" y="21060"/>
                      </a:lnTo>
                      <a:cubicBezTo>
                        <a:pt x="7419" y="21393"/>
                        <a:pt x="7900" y="21526"/>
                        <a:pt x="8356" y="21414"/>
                      </a:cubicBezTo>
                      <a:cubicBezTo>
                        <a:pt x="8597" y="21354"/>
                        <a:pt x="8811" y="21231"/>
                        <a:pt x="8981" y="21060"/>
                      </a:cubicBezTo>
                      <a:cubicBezTo>
                        <a:pt x="9133" y="20908"/>
                        <a:pt x="9248" y="20720"/>
                        <a:pt x="9314" y="20508"/>
                      </a:cubicBezTo>
                      <a:cubicBezTo>
                        <a:pt x="9617" y="19523"/>
                        <a:pt x="10142" y="18667"/>
                        <a:pt x="10918" y="17890"/>
                      </a:cubicBezTo>
                      <a:cubicBezTo>
                        <a:pt x="11954" y="16853"/>
                        <a:pt x="13304" y="16069"/>
                        <a:pt x="14733" y="15239"/>
                      </a:cubicBezTo>
                      <a:cubicBezTo>
                        <a:pt x="16248" y="14357"/>
                        <a:pt x="17814" y="13446"/>
                        <a:pt x="19097" y="12162"/>
                      </a:cubicBezTo>
                      <a:cubicBezTo>
                        <a:pt x="20188" y="11070"/>
                        <a:pt x="20932" y="9852"/>
                        <a:pt x="21366" y="8440"/>
                      </a:cubicBezTo>
                      <a:cubicBezTo>
                        <a:pt x="21512" y="7965"/>
                        <a:pt x="21385" y="7448"/>
                        <a:pt x="21034" y="709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defTabSz="45656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0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4" name="AutoShape 53"/>
                <p:cNvSpPr/>
                <p:nvPr/>
              </p:nvSpPr>
              <p:spPr bwMode="auto">
                <a:xfrm>
                  <a:off x="6555394" y="2309592"/>
                  <a:ext cx="98865" cy="102619"/>
                </a:xfrm>
                <a:custGeom>
                  <a:avLst/>
                  <a:gdLst>
                    <a:gd name="T0" fmla="+- 0 10801 59"/>
                    <a:gd name="T1" fmla="*/ T0 w 21484"/>
                    <a:gd name="T2" fmla="+- 0 10799 41"/>
                    <a:gd name="T3" fmla="*/ 10799 h 21516"/>
                    <a:gd name="T4" fmla="+- 0 10801 59"/>
                    <a:gd name="T5" fmla="*/ T4 w 21484"/>
                    <a:gd name="T6" fmla="+- 0 10799 41"/>
                    <a:gd name="T7" fmla="*/ 10799 h 21516"/>
                    <a:gd name="T8" fmla="+- 0 10801 59"/>
                    <a:gd name="T9" fmla="*/ T8 w 21484"/>
                    <a:gd name="T10" fmla="+- 0 10799 41"/>
                    <a:gd name="T11" fmla="*/ 10799 h 21516"/>
                    <a:gd name="T12" fmla="+- 0 10801 59"/>
                    <a:gd name="T13" fmla="*/ T12 w 21484"/>
                    <a:gd name="T14" fmla="+- 0 10799 41"/>
                    <a:gd name="T15" fmla="*/ 10799 h 2151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84" h="21516">
                      <a:moveTo>
                        <a:pt x="17511" y="14987"/>
                      </a:moveTo>
                      <a:cubicBezTo>
                        <a:pt x="17287" y="15384"/>
                        <a:pt x="17032" y="15740"/>
                        <a:pt x="16731" y="16049"/>
                      </a:cubicBezTo>
                      <a:cubicBezTo>
                        <a:pt x="15340" y="14692"/>
                        <a:pt x="13947" y="13205"/>
                        <a:pt x="12559" y="11675"/>
                      </a:cubicBezTo>
                      <a:cubicBezTo>
                        <a:pt x="12912" y="11521"/>
                        <a:pt x="13287" y="11362"/>
                        <a:pt x="13689" y="11198"/>
                      </a:cubicBezTo>
                      <a:cubicBezTo>
                        <a:pt x="14092" y="11034"/>
                        <a:pt x="14494" y="10927"/>
                        <a:pt x="14895" y="10861"/>
                      </a:cubicBezTo>
                      <a:cubicBezTo>
                        <a:pt x="15308" y="10801"/>
                        <a:pt x="15715" y="10819"/>
                        <a:pt x="16122" y="10913"/>
                      </a:cubicBezTo>
                      <a:cubicBezTo>
                        <a:pt x="16527" y="11011"/>
                        <a:pt x="16909" y="11222"/>
                        <a:pt x="17262" y="11554"/>
                      </a:cubicBezTo>
                      <a:cubicBezTo>
                        <a:pt x="17612" y="11890"/>
                        <a:pt x="17835" y="12244"/>
                        <a:pt x="17923" y="12620"/>
                      </a:cubicBezTo>
                      <a:cubicBezTo>
                        <a:pt x="18020" y="13004"/>
                        <a:pt x="18025" y="13392"/>
                        <a:pt x="17958" y="13789"/>
                      </a:cubicBezTo>
                      <a:cubicBezTo>
                        <a:pt x="17883" y="14187"/>
                        <a:pt x="17738" y="14585"/>
                        <a:pt x="17511" y="14987"/>
                      </a:cubicBezTo>
                      <a:moveTo>
                        <a:pt x="5799" y="10193"/>
                      </a:moveTo>
                      <a:cubicBezTo>
                        <a:pt x="5096" y="10221"/>
                        <a:pt x="4482" y="9996"/>
                        <a:pt x="3946" y="9496"/>
                      </a:cubicBezTo>
                      <a:cubicBezTo>
                        <a:pt x="3717" y="9285"/>
                        <a:pt x="3558" y="9028"/>
                        <a:pt x="3461" y="8724"/>
                      </a:cubicBezTo>
                      <a:cubicBezTo>
                        <a:pt x="3359" y="8420"/>
                        <a:pt x="3326" y="8088"/>
                        <a:pt x="3366" y="7723"/>
                      </a:cubicBezTo>
                      <a:cubicBezTo>
                        <a:pt x="3397" y="7363"/>
                        <a:pt x="3509" y="6989"/>
                        <a:pt x="3703" y="6610"/>
                      </a:cubicBezTo>
                      <a:cubicBezTo>
                        <a:pt x="3889" y="6231"/>
                        <a:pt x="4160" y="5852"/>
                        <a:pt x="4510" y="5487"/>
                      </a:cubicBezTo>
                      <a:cubicBezTo>
                        <a:pt x="5768" y="6694"/>
                        <a:pt x="7022" y="8018"/>
                        <a:pt x="8282" y="9388"/>
                      </a:cubicBezTo>
                      <a:cubicBezTo>
                        <a:pt x="7330" y="9893"/>
                        <a:pt x="6501" y="10164"/>
                        <a:pt x="5799" y="10193"/>
                      </a:cubicBezTo>
                      <a:moveTo>
                        <a:pt x="19678" y="8570"/>
                      </a:moveTo>
                      <a:cubicBezTo>
                        <a:pt x="18868" y="7915"/>
                        <a:pt x="18055" y="7470"/>
                        <a:pt x="17235" y="7250"/>
                      </a:cubicBezTo>
                      <a:cubicBezTo>
                        <a:pt x="16421" y="7031"/>
                        <a:pt x="15603" y="6942"/>
                        <a:pt x="14779" y="6998"/>
                      </a:cubicBezTo>
                      <a:cubicBezTo>
                        <a:pt x="13964" y="7059"/>
                        <a:pt x="13130" y="7236"/>
                        <a:pt x="12296" y="7545"/>
                      </a:cubicBezTo>
                      <a:cubicBezTo>
                        <a:pt x="11462" y="7859"/>
                        <a:pt x="10625" y="8200"/>
                        <a:pt x="9782" y="8593"/>
                      </a:cubicBezTo>
                      <a:cubicBezTo>
                        <a:pt x="8448" y="7115"/>
                        <a:pt x="7114" y="5658"/>
                        <a:pt x="5778" y="4299"/>
                      </a:cubicBezTo>
                      <a:cubicBezTo>
                        <a:pt x="6382" y="3775"/>
                        <a:pt x="6963" y="3509"/>
                        <a:pt x="7526" y="3490"/>
                      </a:cubicBezTo>
                      <a:cubicBezTo>
                        <a:pt x="8088" y="3467"/>
                        <a:pt x="8631" y="3523"/>
                        <a:pt x="9145" y="3649"/>
                      </a:cubicBezTo>
                      <a:cubicBezTo>
                        <a:pt x="9669" y="3775"/>
                        <a:pt x="10149" y="3883"/>
                        <a:pt x="10590" y="3967"/>
                      </a:cubicBezTo>
                      <a:cubicBezTo>
                        <a:pt x="11038" y="4051"/>
                        <a:pt x="11424" y="3958"/>
                        <a:pt x="11765" y="3682"/>
                      </a:cubicBezTo>
                      <a:cubicBezTo>
                        <a:pt x="12123" y="3382"/>
                        <a:pt x="12321" y="2994"/>
                        <a:pt x="12351" y="2526"/>
                      </a:cubicBezTo>
                      <a:cubicBezTo>
                        <a:pt x="12376" y="2054"/>
                        <a:pt x="12189" y="1596"/>
                        <a:pt x="11782" y="1147"/>
                      </a:cubicBezTo>
                      <a:cubicBezTo>
                        <a:pt x="11258" y="569"/>
                        <a:pt x="10630" y="216"/>
                        <a:pt x="9872" y="85"/>
                      </a:cubicBezTo>
                      <a:cubicBezTo>
                        <a:pt x="9126" y="-41"/>
                        <a:pt x="8358" y="-30"/>
                        <a:pt x="7564" y="136"/>
                      </a:cubicBezTo>
                      <a:cubicBezTo>
                        <a:pt x="6780" y="309"/>
                        <a:pt x="6032" y="595"/>
                        <a:pt x="5324" y="997"/>
                      </a:cubicBezTo>
                      <a:cubicBezTo>
                        <a:pt x="4617" y="1399"/>
                        <a:pt x="4048" y="1811"/>
                        <a:pt x="3626" y="2213"/>
                      </a:cubicBezTo>
                      <a:cubicBezTo>
                        <a:pt x="3464" y="2066"/>
                        <a:pt x="3302" y="1918"/>
                        <a:pt x="3141" y="1773"/>
                      </a:cubicBezTo>
                      <a:cubicBezTo>
                        <a:pt x="2963" y="1614"/>
                        <a:pt x="2739" y="1530"/>
                        <a:pt x="2471" y="1535"/>
                      </a:cubicBezTo>
                      <a:cubicBezTo>
                        <a:pt x="2200" y="1535"/>
                        <a:pt x="1977" y="1647"/>
                        <a:pt x="1793" y="1853"/>
                      </a:cubicBezTo>
                      <a:cubicBezTo>
                        <a:pt x="1615" y="2054"/>
                        <a:pt x="1530" y="2288"/>
                        <a:pt x="1565" y="2536"/>
                      </a:cubicBezTo>
                      <a:cubicBezTo>
                        <a:pt x="1589" y="2793"/>
                        <a:pt x="1696" y="2989"/>
                        <a:pt x="1880" y="3139"/>
                      </a:cubicBezTo>
                      <a:cubicBezTo>
                        <a:pt x="2044" y="3270"/>
                        <a:pt x="2203" y="3401"/>
                        <a:pt x="2364" y="3537"/>
                      </a:cubicBezTo>
                      <a:cubicBezTo>
                        <a:pt x="1731" y="4276"/>
                        <a:pt x="1207" y="5094"/>
                        <a:pt x="795" y="5957"/>
                      </a:cubicBezTo>
                      <a:cubicBezTo>
                        <a:pt x="378" y="6820"/>
                        <a:pt x="130" y="7676"/>
                        <a:pt x="37" y="8509"/>
                      </a:cubicBezTo>
                      <a:cubicBezTo>
                        <a:pt x="-59" y="9346"/>
                        <a:pt x="33" y="10113"/>
                        <a:pt x="298" y="10824"/>
                      </a:cubicBezTo>
                      <a:cubicBezTo>
                        <a:pt x="566" y="11540"/>
                        <a:pt x="1056" y="12148"/>
                        <a:pt x="1774" y="12723"/>
                      </a:cubicBezTo>
                      <a:cubicBezTo>
                        <a:pt x="2942" y="13658"/>
                        <a:pt x="4321" y="14056"/>
                        <a:pt x="5915" y="13967"/>
                      </a:cubicBezTo>
                      <a:cubicBezTo>
                        <a:pt x="7507" y="13874"/>
                        <a:pt x="9223" y="13415"/>
                        <a:pt x="11064" y="12461"/>
                      </a:cubicBezTo>
                      <a:cubicBezTo>
                        <a:pt x="12532" y="14093"/>
                        <a:pt x="14002" y="15716"/>
                        <a:pt x="15470" y="17223"/>
                      </a:cubicBezTo>
                      <a:cubicBezTo>
                        <a:pt x="14849" y="17728"/>
                        <a:pt x="14305" y="18018"/>
                        <a:pt x="13826" y="18111"/>
                      </a:cubicBezTo>
                      <a:cubicBezTo>
                        <a:pt x="13344" y="18210"/>
                        <a:pt x="12917" y="18200"/>
                        <a:pt x="12530" y="18088"/>
                      </a:cubicBezTo>
                      <a:cubicBezTo>
                        <a:pt x="12142" y="17971"/>
                        <a:pt x="11782" y="17803"/>
                        <a:pt x="11455" y="17587"/>
                      </a:cubicBezTo>
                      <a:cubicBezTo>
                        <a:pt x="11125" y="17368"/>
                        <a:pt x="10799" y="17181"/>
                        <a:pt x="10474" y="17026"/>
                      </a:cubicBezTo>
                      <a:cubicBezTo>
                        <a:pt x="10154" y="16872"/>
                        <a:pt x="9823" y="16788"/>
                        <a:pt x="9486" y="16783"/>
                      </a:cubicBezTo>
                      <a:cubicBezTo>
                        <a:pt x="9145" y="16778"/>
                        <a:pt x="8785" y="16937"/>
                        <a:pt x="8388" y="17265"/>
                      </a:cubicBezTo>
                      <a:cubicBezTo>
                        <a:pt x="7981" y="17606"/>
                        <a:pt x="7777" y="18004"/>
                        <a:pt x="7777" y="18453"/>
                      </a:cubicBezTo>
                      <a:cubicBezTo>
                        <a:pt x="7777" y="18897"/>
                        <a:pt x="7991" y="19351"/>
                        <a:pt x="8408" y="19809"/>
                      </a:cubicBezTo>
                      <a:cubicBezTo>
                        <a:pt x="8830" y="20268"/>
                        <a:pt x="9379" y="20651"/>
                        <a:pt x="10042" y="20955"/>
                      </a:cubicBezTo>
                      <a:cubicBezTo>
                        <a:pt x="10708" y="21259"/>
                        <a:pt x="11455" y="21451"/>
                        <a:pt x="12279" y="21502"/>
                      </a:cubicBezTo>
                      <a:cubicBezTo>
                        <a:pt x="13103" y="21559"/>
                        <a:pt x="13970" y="21437"/>
                        <a:pt x="14886" y="21109"/>
                      </a:cubicBezTo>
                      <a:cubicBezTo>
                        <a:pt x="15807" y="20787"/>
                        <a:pt x="16721" y="20202"/>
                        <a:pt x="17617" y="19332"/>
                      </a:cubicBezTo>
                      <a:cubicBezTo>
                        <a:pt x="18051" y="19739"/>
                        <a:pt x="18489" y="20127"/>
                        <a:pt x="18921" y="20501"/>
                      </a:cubicBezTo>
                      <a:cubicBezTo>
                        <a:pt x="19107" y="20656"/>
                        <a:pt x="19328" y="20731"/>
                        <a:pt x="19601" y="20712"/>
                      </a:cubicBezTo>
                      <a:cubicBezTo>
                        <a:pt x="19861" y="20703"/>
                        <a:pt x="20090" y="20586"/>
                        <a:pt x="20269" y="20375"/>
                      </a:cubicBezTo>
                      <a:cubicBezTo>
                        <a:pt x="20455" y="20160"/>
                        <a:pt x="20532" y="19921"/>
                        <a:pt x="20503" y="19674"/>
                      </a:cubicBezTo>
                      <a:cubicBezTo>
                        <a:pt x="20477" y="19421"/>
                        <a:pt x="20371" y="19229"/>
                        <a:pt x="20192" y="19089"/>
                      </a:cubicBezTo>
                      <a:cubicBezTo>
                        <a:pt x="19755" y="18752"/>
                        <a:pt x="19321" y="18397"/>
                        <a:pt x="18884" y="18022"/>
                      </a:cubicBezTo>
                      <a:cubicBezTo>
                        <a:pt x="19626" y="17143"/>
                        <a:pt x="20221" y="16217"/>
                        <a:pt x="20664" y="15300"/>
                      </a:cubicBezTo>
                      <a:cubicBezTo>
                        <a:pt x="21103" y="14379"/>
                        <a:pt x="21367" y="13490"/>
                        <a:pt x="21453" y="12667"/>
                      </a:cubicBezTo>
                      <a:cubicBezTo>
                        <a:pt x="21540" y="11839"/>
                        <a:pt x="21439" y="11091"/>
                        <a:pt x="21159" y="10412"/>
                      </a:cubicBezTo>
                      <a:cubicBezTo>
                        <a:pt x="20880" y="9725"/>
                        <a:pt x="20386" y="9135"/>
                        <a:pt x="19678" y="857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defTabSz="45656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0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5" name="AutoShape 54"/>
                <p:cNvSpPr/>
                <p:nvPr/>
              </p:nvSpPr>
              <p:spPr bwMode="auto">
                <a:xfrm>
                  <a:off x="6543505" y="2435364"/>
                  <a:ext cx="55690" cy="58192"/>
                </a:xfrm>
                <a:custGeom>
                  <a:avLst/>
                  <a:gdLst>
                    <a:gd name="T0" fmla="+- 0 10791 197"/>
                    <a:gd name="T1" fmla="*/ T0 w 21188"/>
                    <a:gd name="T2" fmla="+- 0 10794 193"/>
                    <a:gd name="T3" fmla="*/ 10794 h 21203"/>
                    <a:gd name="T4" fmla="+- 0 10791 197"/>
                    <a:gd name="T5" fmla="*/ T4 w 21188"/>
                    <a:gd name="T6" fmla="+- 0 10794 193"/>
                    <a:gd name="T7" fmla="*/ 10794 h 21203"/>
                    <a:gd name="T8" fmla="+- 0 10791 197"/>
                    <a:gd name="T9" fmla="*/ T8 w 21188"/>
                    <a:gd name="T10" fmla="+- 0 10794 193"/>
                    <a:gd name="T11" fmla="*/ 10794 h 21203"/>
                    <a:gd name="T12" fmla="+- 0 10791 197"/>
                    <a:gd name="T13" fmla="*/ T12 w 21188"/>
                    <a:gd name="T14" fmla="+- 0 10794 193"/>
                    <a:gd name="T15" fmla="*/ 10794 h 2120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88" h="21203">
                      <a:moveTo>
                        <a:pt x="17615" y="468"/>
                      </a:moveTo>
                      <a:lnTo>
                        <a:pt x="17606" y="468"/>
                      </a:lnTo>
                      <a:cubicBezTo>
                        <a:pt x="14870" y="2476"/>
                        <a:pt x="12200" y="4590"/>
                        <a:pt x="9727" y="6958"/>
                      </a:cubicBezTo>
                      <a:cubicBezTo>
                        <a:pt x="7348" y="9227"/>
                        <a:pt x="5200" y="11619"/>
                        <a:pt x="3329" y="14060"/>
                      </a:cubicBezTo>
                      <a:lnTo>
                        <a:pt x="341" y="17962"/>
                      </a:lnTo>
                      <a:lnTo>
                        <a:pt x="350" y="17970"/>
                      </a:lnTo>
                      <a:cubicBezTo>
                        <a:pt x="-197" y="18786"/>
                        <a:pt x="-106" y="19880"/>
                        <a:pt x="638" y="20590"/>
                      </a:cubicBezTo>
                      <a:cubicBezTo>
                        <a:pt x="1491" y="21407"/>
                        <a:pt x="2889" y="21407"/>
                        <a:pt x="3746" y="20590"/>
                      </a:cubicBezTo>
                      <a:cubicBezTo>
                        <a:pt x="3877" y="20460"/>
                        <a:pt x="3984" y="20321"/>
                        <a:pt x="4069" y="20174"/>
                      </a:cubicBezTo>
                      <a:lnTo>
                        <a:pt x="6867" y="16517"/>
                      </a:lnTo>
                      <a:cubicBezTo>
                        <a:pt x="8601" y="14255"/>
                        <a:pt x="10606" y="12027"/>
                        <a:pt x="12824" y="9913"/>
                      </a:cubicBezTo>
                      <a:cubicBezTo>
                        <a:pt x="15281" y="7570"/>
                        <a:pt x="17557" y="5758"/>
                        <a:pt x="20329" y="3749"/>
                      </a:cubicBezTo>
                      <a:lnTo>
                        <a:pt x="20321" y="3741"/>
                      </a:lnTo>
                      <a:cubicBezTo>
                        <a:pt x="20400" y="3684"/>
                        <a:pt x="20473" y="3635"/>
                        <a:pt x="20543" y="3570"/>
                      </a:cubicBezTo>
                      <a:cubicBezTo>
                        <a:pt x="21402" y="2753"/>
                        <a:pt x="21402" y="1427"/>
                        <a:pt x="20543" y="606"/>
                      </a:cubicBezTo>
                      <a:cubicBezTo>
                        <a:pt x="19742" y="-161"/>
                        <a:pt x="18472" y="-193"/>
                        <a:pt x="17615" y="46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defTabSz="45656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0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6" name="AutoShape 55"/>
                <p:cNvSpPr/>
                <p:nvPr/>
              </p:nvSpPr>
              <p:spPr bwMode="auto">
                <a:xfrm>
                  <a:off x="6601072" y="2240762"/>
                  <a:ext cx="56315" cy="58818"/>
                </a:xfrm>
                <a:custGeom>
                  <a:avLst/>
                  <a:gdLst>
                    <a:gd name="T0" fmla="+- 0 10803 213"/>
                    <a:gd name="T1" fmla="*/ T0 w 21180"/>
                    <a:gd name="T2" fmla="+- 0 10801 203"/>
                    <a:gd name="T3" fmla="*/ 10801 h 21196"/>
                    <a:gd name="T4" fmla="+- 0 10803 213"/>
                    <a:gd name="T5" fmla="*/ T4 w 21180"/>
                    <a:gd name="T6" fmla="+- 0 10801 203"/>
                    <a:gd name="T7" fmla="*/ 10801 h 21196"/>
                    <a:gd name="T8" fmla="+- 0 10803 213"/>
                    <a:gd name="T9" fmla="*/ T8 w 21180"/>
                    <a:gd name="T10" fmla="+- 0 10801 203"/>
                    <a:gd name="T11" fmla="*/ 10801 h 21196"/>
                    <a:gd name="T12" fmla="+- 0 10803 213"/>
                    <a:gd name="T13" fmla="*/ T12 w 21180"/>
                    <a:gd name="T14" fmla="+- 0 10801 203"/>
                    <a:gd name="T15" fmla="*/ 10801 h 2119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80" h="21196">
                      <a:moveTo>
                        <a:pt x="8372" y="11356"/>
                      </a:moveTo>
                      <a:cubicBezTo>
                        <a:pt x="6122" y="13508"/>
                        <a:pt x="3675" y="15444"/>
                        <a:pt x="1144" y="17292"/>
                      </a:cubicBezTo>
                      <a:cubicBezTo>
                        <a:pt x="963" y="17388"/>
                        <a:pt x="786" y="17493"/>
                        <a:pt x="637" y="17645"/>
                      </a:cubicBezTo>
                      <a:cubicBezTo>
                        <a:pt x="-213" y="18457"/>
                        <a:pt x="-213" y="19774"/>
                        <a:pt x="637" y="20585"/>
                      </a:cubicBezTo>
                      <a:cubicBezTo>
                        <a:pt x="1464" y="21380"/>
                        <a:pt x="2796" y="21397"/>
                        <a:pt x="3652" y="20641"/>
                      </a:cubicBezTo>
                      <a:lnTo>
                        <a:pt x="3665" y="20649"/>
                      </a:lnTo>
                      <a:cubicBezTo>
                        <a:pt x="6364" y="18673"/>
                        <a:pt x="8988" y="16581"/>
                        <a:pt x="11419" y="14263"/>
                      </a:cubicBezTo>
                      <a:cubicBezTo>
                        <a:pt x="13759" y="12030"/>
                        <a:pt x="15873" y="9685"/>
                        <a:pt x="17715" y="7283"/>
                      </a:cubicBezTo>
                      <a:lnTo>
                        <a:pt x="20663" y="3427"/>
                      </a:lnTo>
                      <a:lnTo>
                        <a:pt x="20654" y="3419"/>
                      </a:lnTo>
                      <a:cubicBezTo>
                        <a:pt x="21386" y="2600"/>
                        <a:pt x="21357" y="1379"/>
                        <a:pt x="20541" y="608"/>
                      </a:cubicBezTo>
                      <a:cubicBezTo>
                        <a:pt x="19697" y="-203"/>
                        <a:pt x="18323" y="-203"/>
                        <a:pt x="17468" y="608"/>
                      </a:cubicBezTo>
                      <a:cubicBezTo>
                        <a:pt x="17313" y="760"/>
                        <a:pt x="17197" y="937"/>
                        <a:pt x="17094" y="1114"/>
                      </a:cubicBezTo>
                      <a:lnTo>
                        <a:pt x="14228" y="4857"/>
                      </a:lnTo>
                      <a:cubicBezTo>
                        <a:pt x="12526" y="7090"/>
                        <a:pt x="10552" y="9275"/>
                        <a:pt x="8372" y="11356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defTabSz="45656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0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pitchFamily="34" charset="-122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4641">
        <p:fade/>
      </p:transition>
    </mc:Choice>
    <mc:Fallback>
      <p:transition spd="med" advTm="46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3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5" name="TextBox 23"/>
          <p:cNvSpPr txBox="1"/>
          <p:nvPr/>
        </p:nvSpPr>
        <p:spPr>
          <a:xfrm>
            <a:off x="3773158" y="1826932"/>
            <a:ext cx="1611980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强制检验单标准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773160" y="1247148"/>
            <a:ext cx="3619927" cy="530915"/>
            <a:chOff x="3773160" y="1247148"/>
            <a:chExt cx="3619927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2103781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0E90BE"/>
                  </a:solidFill>
                  <a:latin typeface="Impact" panose="020B0806030902050204" pitchFamily="34" charset="0"/>
                </a:rPr>
                <a:t>Work review</a:t>
              </a:r>
              <a:endParaRPr lang="zh-CN" altLang="en-US" sz="3000" b="1" dirty="0">
                <a:solidFill>
                  <a:srgbClr val="0E90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3481" y="1293314"/>
              <a:ext cx="1369606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参照标准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3825000" y="2571750"/>
            <a:ext cx="5319000" cy="200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TextBox 23"/>
          <p:cNvSpPr txBox="1"/>
          <p:nvPr/>
        </p:nvSpPr>
        <p:spPr>
          <a:xfrm>
            <a:off x="5895604" y="1860940"/>
            <a:ext cx="107337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能力范围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6891">
        <p:fade/>
      </p:transition>
    </mc:Choice>
    <mc:Fallback>
      <p:transition spd="med" advTm="6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0" grpId="0" animBg="1"/>
      <p:bldP spid="11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52697" y="1663625"/>
            <a:ext cx="1677383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5" name="TextBox 23"/>
          <p:cNvSpPr txBox="1"/>
          <p:nvPr/>
        </p:nvSpPr>
        <p:spPr>
          <a:xfrm>
            <a:off x="357156" y="1365584"/>
            <a:ext cx="1611980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强制检验单标准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11"/>
          <p:cNvGrpSpPr/>
          <p:nvPr/>
        </p:nvGrpSpPr>
        <p:grpSpPr>
          <a:xfrm>
            <a:off x="357158" y="785800"/>
            <a:ext cx="3619927" cy="530915"/>
            <a:chOff x="3773160" y="1247148"/>
            <a:chExt cx="3619927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2103781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0E90BE"/>
                  </a:solidFill>
                  <a:latin typeface="Impact" panose="020B0806030902050204" pitchFamily="34" charset="0"/>
                </a:rPr>
                <a:t>Work review</a:t>
              </a:r>
              <a:endParaRPr lang="zh-CN" altLang="en-US" sz="3000" b="1" dirty="0">
                <a:solidFill>
                  <a:srgbClr val="0E90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3481" y="1293314"/>
              <a:ext cx="1369606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参照标准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1785932"/>
            <a:ext cx="8470900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720" y="2500312"/>
            <a:ext cx="8369300" cy="189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矩形 13"/>
          <p:cNvSpPr/>
          <p:nvPr/>
        </p:nvSpPr>
        <p:spPr>
          <a:xfrm>
            <a:off x="0" y="4572014"/>
            <a:ext cx="5319000" cy="2004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23"/>
          <p:cNvSpPr txBox="1"/>
          <p:nvPr/>
        </p:nvSpPr>
        <p:spPr>
          <a:xfrm>
            <a:off x="2071670" y="1357304"/>
            <a:ext cx="107337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能力范围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85720" y="2000246"/>
            <a:ext cx="8358246" cy="1428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6891">
        <p:fade/>
      </p:transition>
    </mc:Choice>
    <mc:Fallback>
      <p:transition spd="med" advTm="6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3"/>
          <p:cNvSpPr txBox="1"/>
          <p:nvPr/>
        </p:nvSpPr>
        <p:spPr>
          <a:xfrm>
            <a:off x="357156" y="1365584"/>
            <a:ext cx="1611980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强制检验单标准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1"/>
          <p:cNvGrpSpPr/>
          <p:nvPr/>
        </p:nvGrpSpPr>
        <p:grpSpPr>
          <a:xfrm>
            <a:off x="357158" y="785800"/>
            <a:ext cx="3619927" cy="530915"/>
            <a:chOff x="3773160" y="1247148"/>
            <a:chExt cx="3619927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2103781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0E90BE"/>
                  </a:solidFill>
                  <a:latin typeface="Impact" panose="020B0806030902050204" pitchFamily="34" charset="0"/>
                </a:rPr>
                <a:t>Work review</a:t>
              </a:r>
              <a:endParaRPr lang="zh-CN" altLang="en-US" sz="3000" b="1" dirty="0">
                <a:solidFill>
                  <a:srgbClr val="0E90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3481" y="1293314"/>
              <a:ext cx="1369606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参照标准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0" y="4500576"/>
            <a:ext cx="5319000" cy="200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00496" y="928676"/>
            <a:ext cx="478790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23"/>
          <p:cNvSpPr txBox="1"/>
          <p:nvPr/>
        </p:nvSpPr>
        <p:spPr>
          <a:xfrm>
            <a:off x="2071670" y="1357304"/>
            <a:ext cx="107337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能力范围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3"/>
          <p:cNvSpPr txBox="1"/>
          <p:nvPr/>
        </p:nvSpPr>
        <p:spPr>
          <a:xfrm>
            <a:off x="357158" y="2000246"/>
            <a:ext cx="3421449" cy="105413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/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右图为天津汽车检验中心下载的燃料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/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电池汽车强制检验单部分内容，目前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/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燃料电池汽车主要参考右图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个检验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/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标准进行检验。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57752" y="857238"/>
            <a:ext cx="3857652" cy="1000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6891">
        <p:fade/>
      </p:transition>
    </mc:Choice>
    <mc:Fallback>
      <p:transition spd="med" advTm="6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  <p:bldP spid="13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3"/>
          <p:cNvSpPr txBox="1"/>
          <p:nvPr/>
        </p:nvSpPr>
        <p:spPr>
          <a:xfrm>
            <a:off x="3773158" y="1826932"/>
            <a:ext cx="179151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上海车辆检测中心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24"/>
          <p:cNvSpPr txBox="1"/>
          <p:nvPr/>
        </p:nvSpPr>
        <p:spPr>
          <a:xfrm>
            <a:off x="3773158" y="2369613"/>
            <a:ext cx="179151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重庆车辆检测中心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86182" y="1330628"/>
            <a:ext cx="2113399" cy="407804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l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检测中心及报价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25000" y="3000378"/>
            <a:ext cx="5319000" cy="200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TextBox 23"/>
          <p:cNvSpPr txBox="1"/>
          <p:nvPr/>
        </p:nvSpPr>
        <p:spPr>
          <a:xfrm>
            <a:off x="5895604" y="1860940"/>
            <a:ext cx="179151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天津车辆检测中心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1344">
        <p:fade/>
      </p:transition>
    </mc:Choice>
    <mc:Fallback>
      <p:transition spd="med" advTm="113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10" grpId="0" animBg="1"/>
      <p:bldP spid="11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357158" y="555526"/>
            <a:ext cx="4543256" cy="530915"/>
            <a:chOff x="3773160" y="1247148"/>
            <a:chExt cx="4543256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2103781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0E90BE"/>
                  </a:solidFill>
                  <a:latin typeface="Impact" panose="020B0806030902050204" pitchFamily="34" charset="0"/>
                </a:rPr>
                <a:t>Work review</a:t>
              </a:r>
              <a:endParaRPr lang="zh-CN" altLang="en-US" sz="3000" b="1" dirty="0">
                <a:solidFill>
                  <a:srgbClr val="0E90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3481" y="1293314"/>
              <a:ext cx="2292935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检测中心及报价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0" y="4747549"/>
            <a:ext cx="5319000" cy="200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23"/>
          <p:cNvSpPr txBox="1"/>
          <p:nvPr/>
        </p:nvSpPr>
        <p:spPr>
          <a:xfrm>
            <a:off x="500034" y="1127030"/>
            <a:ext cx="179151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上海车辆检测中心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4643438" y="1127030"/>
            <a:ext cx="179151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重庆车辆检测中心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2622480" y="1127030"/>
            <a:ext cx="179151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天津车辆检测中心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23"/>
          <p:cNvSpPr txBox="1"/>
          <p:nvPr/>
        </p:nvSpPr>
        <p:spPr>
          <a:xfrm>
            <a:off x="467544" y="1491630"/>
            <a:ext cx="8429684" cy="352147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ts val="25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）发动机测试，参考国标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GBT24554-2009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，全套价格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万</a:t>
            </a:r>
            <a:endParaRPr lang="en-US" altLang="zh-CN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5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）额定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1h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试验，参考中机函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号文：新能源推荐目录要求，报价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1.59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万</a:t>
            </a:r>
          </a:p>
          <a:p>
            <a:pPr lvl="0">
              <a:lnSpc>
                <a:spcPts val="25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）模块高低温存储，参考国标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GBT33978-2017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中高低温存储单元，初步报价</a:t>
            </a:r>
            <a:r>
              <a:rPr lang="en-US" sz="1600" dirty="0" smtClean="0">
                <a:latin typeface="微软雅黑" pitchFamily="34" charset="-122"/>
                <a:ea typeface="微软雅黑" pitchFamily="34" charset="-122"/>
              </a:rPr>
              <a:t>3.5-4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万。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5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（本项为今年增加的检测项，上海发动机检测中心已经完成能力扩项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5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，这个月拿到证书。下个月可以做这个检测，今年新的补贴政策增加了这一项，今年下半年上的车肯定要用。）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5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）低温冷启动，目前暂时不需要做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上海地补要求    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GBT24554</a:t>
            </a: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仅仅是第一版大纲，第二版大纲马上出来了，已经上报国标委，</a:t>
            </a:r>
            <a:endParaRPr lang="en-US" altLang="zh-CN" sz="16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低温冷启动写进去了。后期要做低温冷启动试验。</a:t>
            </a: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6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500"/>
              </a:lnSpc>
            </a:pPr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e)IP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等级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IP67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（上海 地补要求   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7.6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 ）</a:t>
            </a:r>
            <a:endParaRPr lang="zh-CN" altLang="en-US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4630" indent="-214630"/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3"/>
          <p:cNvSpPr txBox="1"/>
          <p:nvPr/>
        </p:nvSpPr>
        <p:spPr>
          <a:xfrm>
            <a:off x="5286380" y="698402"/>
            <a:ext cx="2475678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/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itchFamily="2" charset="-122"/>
                <a:ea typeface="华文新魏" pitchFamily="2" charset="-122"/>
              </a:rPr>
              <a:t>联系人：裴博士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itchFamily="2" charset="-122"/>
                <a:ea typeface="华文新魏" pitchFamily="2" charset="-122"/>
              </a:rPr>
              <a:t>18621716676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6891">
        <p:fade/>
      </p:transition>
    </mc:Choice>
    <mc:Fallback>
      <p:transition spd="med" advTm="6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/>
      <p:bldP spid="17" grpId="0"/>
      <p:bldP spid="18" grpId="0"/>
      <p:bldP spid="1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357158" y="785800"/>
            <a:ext cx="4543256" cy="530915"/>
            <a:chOff x="3773160" y="1247148"/>
            <a:chExt cx="4543256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2103781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0E90BE"/>
                  </a:solidFill>
                  <a:latin typeface="Impact" panose="020B0806030902050204" pitchFamily="34" charset="0"/>
                </a:rPr>
                <a:t>Work review</a:t>
              </a:r>
              <a:endParaRPr lang="zh-CN" altLang="en-US" sz="3000" b="1" dirty="0">
                <a:solidFill>
                  <a:srgbClr val="0E90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3481" y="1293314"/>
              <a:ext cx="2292935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检测中心及报价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0" y="4714890"/>
            <a:ext cx="5319000" cy="200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23"/>
          <p:cNvSpPr txBox="1"/>
          <p:nvPr/>
        </p:nvSpPr>
        <p:spPr>
          <a:xfrm>
            <a:off x="500034" y="1357304"/>
            <a:ext cx="179151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上海车辆检测中心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4643438" y="1357304"/>
            <a:ext cx="179151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重庆车辆检测中心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2622480" y="1357304"/>
            <a:ext cx="179151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天津车辆检测中心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33" y="1714494"/>
            <a:ext cx="8159765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23"/>
          <p:cNvSpPr txBox="1"/>
          <p:nvPr/>
        </p:nvSpPr>
        <p:spPr>
          <a:xfrm>
            <a:off x="5286380" y="928676"/>
            <a:ext cx="2543004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/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itchFamily="2" charset="-122"/>
                <a:ea typeface="华文新魏" pitchFamily="2" charset="-122"/>
              </a:rPr>
              <a:t>联系人：郭博士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itchFamily="2" charset="-122"/>
                <a:ea typeface="华文新魏" pitchFamily="2" charset="-122"/>
              </a:rPr>
              <a:t>15620948390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6891">
        <p:fade/>
      </p:transition>
    </mc:Choice>
    <mc:Fallback>
      <p:transition spd="med" advTm="6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/>
      <p:bldP spid="17" grpId="0"/>
      <p:bldP spid="1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357158" y="785800"/>
            <a:ext cx="4543256" cy="530915"/>
            <a:chOff x="3773160" y="1247148"/>
            <a:chExt cx="4543256" cy="53091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2103781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0E90BE"/>
                  </a:solidFill>
                  <a:latin typeface="Impact" panose="020B0806030902050204" pitchFamily="34" charset="0"/>
                </a:rPr>
                <a:t>Work review</a:t>
              </a:r>
              <a:endParaRPr lang="zh-CN" altLang="en-US" sz="3000" b="1" dirty="0">
                <a:solidFill>
                  <a:srgbClr val="0E90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3481" y="1293314"/>
              <a:ext cx="2292935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检测中心及报价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73743875" name="图片 17334" descr="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885" y="137795"/>
            <a:ext cx="1191260" cy="42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0" y="4714890"/>
            <a:ext cx="5319000" cy="200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23"/>
          <p:cNvSpPr txBox="1"/>
          <p:nvPr/>
        </p:nvSpPr>
        <p:spPr>
          <a:xfrm>
            <a:off x="500034" y="1357304"/>
            <a:ext cx="179151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上海车辆检测中心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4643438" y="1357304"/>
            <a:ext cx="179151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重庆车辆检测中心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2622480" y="1357304"/>
            <a:ext cx="179151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天津车辆检测中心</a:t>
            </a:r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23"/>
          <p:cNvSpPr txBox="1"/>
          <p:nvPr/>
        </p:nvSpPr>
        <p:spPr>
          <a:xfrm>
            <a:off x="5286380" y="928676"/>
            <a:ext cx="2536592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/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itchFamily="2" charset="-122"/>
                <a:ea typeface="华文新魏" pitchFamily="2" charset="-122"/>
              </a:rPr>
              <a:t>联系人：张部长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itchFamily="2" charset="-122"/>
                <a:ea typeface="华文新魏" pitchFamily="2" charset="-122"/>
              </a:rPr>
              <a:t>13883368252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642910" y="2000246"/>
            <a:ext cx="7935506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/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暂无能力进行检测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，相关团队建设中，预计明年上半年可以完成相关设备及团队建设。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6891">
        <p:fade/>
      </p:transition>
    </mc:Choice>
    <mc:Fallback>
      <p:transition spd="med" advTm="6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/>
      <p:bldP spid="17" grpId="0"/>
      <p:bldP spid="18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1546</Words>
  <Application>Microsoft Office PowerPoint</Application>
  <PresentationFormat>全屏显示(16:9)</PresentationFormat>
  <Paragraphs>314</Paragraphs>
  <Slides>26</Slides>
  <Notes>26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sgq</cp:lastModifiedBy>
  <cp:revision>66</cp:revision>
  <dcterms:created xsi:type="dcterms:W3CDTF">2018-02-03T04:40:00Z</dcterms:created>
  <dcterms:modified xsi:type="dcterms:W3CDTF">2018-12-06T01:28:35Z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